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rawings/drawing3.xml" ContentType="application/vnd.openxmlformats-officedocument.drawingml.chartshap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rawings/drawing1.xml" ContentType="application/vnd.openxmlformats-officedocument.drawingml.chartshapes+xml"/>
  <Override PartName="/ppt/drawings/drawing2.xml" ContentType="application/vnd.openxmlformats-officedocument.drawingml.chartshape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91" r:id="rId3"/>
    <p:sldId id="296" r:id="rId4"/>
    <p:sldId id="297" r:id="rId5"/>
    <p:sldId id="300" r:id="rId6"/>
    <p:sldId id="302" r:id="rId7"/>
    <p:sldId id="301" r:id="rId8"/>
    <p:sldId id="293" r:id="rId9"/>
  </p:sldIdLst>
  <p:sldSz cx="9144000" cy="6858000" type="screen4x3"/>
  <p:notesSz cx="6797675" cy="99282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Worksheet1.xlsx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Office_Excel_Worksheet2.xlsx"/></Relationships>
</file>

<file path=ppt/charts/_rels/chart3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package" Target="../embeddings/Microsoft_Office_Excel_Worksheet3.xlsx"/></Relationships>
</file>

<file path=ppt/charts/_rels/chart4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3.xml"/><Relationship Id="rId1" Type="http://schemas.openxmlformats.org/officeDocument/2006/relationships/package" Target="../embeddings/Microsoft_Office_Excel_Worksheet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th-TH"/>
  <c:chart>
    <c:title>
      <c:tx>
        <c:rich>
          <a:bodyPr/>
          <a:lstStyle/>
          <a:p>
            <a:pPr>
              <a:defRPr lang="en-US"/>
            </a:pPr>
            <a:r>
              <a:rPr lang="en-US" dirty="0" smtClean="0"/>
              <a:t>Real</a:t>
            </a:r>
            <a:r>
              <a:rPr lang="en-US" baseline="0" dirty="0" smtClean="0"/>
              <a:t> </a:t>
            </a:r>
            <a:r>
              <a:rPr smtClean="0"/>
              <a:t>GDP%</a:t>
            </a:r>
            <a:endParaRPr/>
          </a:p>
        </c:rich>
      </c:tx>
      <c:layout>
        <c:manualLayout>
          <c:xMode val="edge"/>
          <c:yMode val="edge"/>
          <c:x val="0.11504385964912281"/>
          <c:y val="3.7974683544303868E-2"/>
        </c:manualLayout>
      </c:layout>
    </c:title>
    <c:plotArea>
      <c:layout>
        <c:manualLayout>
          <c:layoutTarget val="inner"/>
          <c:xMode val="edge"/>
          <c:yMode val="edge"/>
          <c:x val="9.6550858774232834E-2"/>
          <c:y val="2.6060168111897406E-2"/>
          <c:w val="0.88736726988073655"/>
          <c:h val="0.94021097046413504"/>
        </c:manualLayout>
      </c:layout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GDP%</c:v>
                </c:pt>
              </c:strCache>
            </c:strRef>
          </c:tx>
          <c:spPr>
            <a:solidFill>
              <a:schemeClr val="accent3">
                <a:lumMod val="50000"/>
              </a:schemeClr>
            </a:solidFill>
          </c:spPr>
          <c:dPt>
            <c:idx val="0"/>
            <c:spPr>
              <a:solidFill>
                <a:schemeClr val="accent3">
                  <a:lumMod val="50000"/>
                </a:schemeClr>
              </a:solidFill>
            </c:spPr>
          </c:dPt>
          <c:dPt>
            <c:idx val="17"/>
            <c:spPr>
              <a:solidFill>
                <a:srgbClr val="FF0000"/>
              </a:solidFill>
            </c:spPr>
          </c:dPt>
          <c:dPt>
            <c:idx val="18"/>
            <c:spPr>
              <a:solidFill>
                <a:srgbClr val="FF0000"/>
              </a:solidFill>
            </c:spPr>
          </c:dPt>
          <c:dPt>
            <c:idx val="29"/>
            <c:spPr>
              <a:solidFill>
                <a:srgbClr val="FF0000"/>
              </a:solidFill>
            </c:spPr>
          </c:dPt>
          <c:dLbls>
            <c:dLbl>
              <c:idx val="0"/>
              <c:layout/>
              <c:showVal val="1"/>
            </c:dLbl>
            <c:dLbl>
              <c:idx val="2"/>
              <c:layout/>
              <c:showVal val="1"/>
            </c:dLbl>
            <c:dLbl>
              <c:idx val="5"/>
              <c:layout/>
              <c:showVal val="1"/>
            </c:dLbl>
            <c:dLbl>
              <c:idx val="10"/>
              <c:layout/>
              <c:showVal val="1"/>
            </c:dLbl>
            <c:dLbl>
              <c:idx val="11"/>
              <c:layout/>
              <c:showVal val="1"/>
            </c:dLbl>
            <c:dLbl>
              <c:idx val="15"/>
              <c:layout/>
              <c:showVal val="1"/>
            </c:dLbl>
            <c:dLbl>
              <c:idx val="17"/>
              <c:layout/>
              <c:showVal val="1"/>
            </c:dLbl>
            <c:dLbl>
              <c:idx val="18"/>
              <c:layout/>
              <c:showVal val="1"/>
            </c:dLbl>
            <c:dLbl>
              <c:idx val="20"/>
              <c:layout/>
              <c:showVal val="1"/>
            </c:dLbl>
            <c:dLbl>
              <c:idx val="25"/>
              <c:layout/>
              <c:showVal val="1"/>
            </c:dLbl>
            <c:dLbl>
              <c:idx val="28"/>
              <c:layout/>
              <c:showVal val="1"/>
            </c:dLbl>
            <c:dLbl>
              <c:idx val="29"/>
              <c:layout/>
              <c:showVal val="1"/>
            </c:dLbl>
            <c:dLbl>
              <c:idx val="30"/>
              <c:layout/>
              <c:showVal val="1"/>
            </c:dLbl>
            <c:dLbl>
              <c:idx val="31"/>
              <c:layout/>
              <c:showVal val="1"/>
            </c:dLbl>
            <c:dLbl>
              <c:idx val="32"/>
              <c:layout/>
              <c:spPr>
                <a:ln>
                  <a:solidFill>
                    <a:srgbClr val="FF0000"/>
                  </a:solidFill>
                </a:ln>
              </c:spPr>
              <c:txPr>
                <a:bodyPr/>
                <a:lstStyle/>
                <a:p>
                  <a:pPr>
                    <a:defRPr sz="2400" b="1"/>
                  </a:pPr>
                  <a:endParaRPr lang="th-TH"/>
                </a:p>
              </c:txPr>
              <c:showVal val="1"/>
            </c:dLbl>
            <c:delete val="1"/>
          </c:dLbls>
          <c:cat>
            <c:numRef>
              <c:f>Sheet1!$A$2:$A$34</c:f>
              <c:numCache>
                <c:formatCode>General</c:formatCode>
                <c:ptCount val="33"/>
                <c:pt idx="0">
                  <c:v>1980</c:v>
                </c:pt>
                <c:pt idx="1">
                  <c:v>1981</c:v>
                </c:pt>
                <c:pt idx="2">
                  <c:v>1982</c:v>
                </c:pt>
                <c:pt idx="3">
                  <c:v>1983</c:v>
                </c:pt>
                <c:pt idx="4">
                  <c:v>1984</c:v>
                </c:pt>
                <c:pt idx="5">
                  <c:v>1985</c:v>
                </c:pt>
                <c:pt idx="6">
                  <c:v>1986</c:v>
                </c:pt>
                <c:pt idx="7">
                  <c:v>1987</c:v>
                </c:pt>
                <c:pt idx="8">
                  <c:v>1988</c:v>
                </c:pt>
                <c:pt idx="9">
                  <c:v>1989</c:v>
                </c:pt>
                <c:pt idx="10">
                  <c:v>1990</c:v>
                </c:pt>
                <c:pt idx="11">
                  <c:v>1991</c:v>
                </c:pt>
                <c:pt idx="12">
                  <c:v>1992</c:v>
                </c:pt>
                <c:pt idx="13">
                  <c:v>1993</c:v>
                </c:pt>
                <c:pt idx="14">
                  <c:v>1994</c:v>
                </c:pt>
                <c:pt idx="15">
                  <c:v>1995</c:v>
                </c:pt>
                <c:pt idx="16">
                  <c:v>1996</c:v>
                </c:pt>
                <c:pt idx="17">
                  <c:v>1997</c:v>
                </c:pt>
                <c:pt idx="18">
                  <c:v>1998</c:v>
                </c:pt>
                <c:pt idx="19">
                  <c:v>1999</c:v>
                </c:pt>
                <c:pt idx="20">
                  <c:v>2000</c:v>
                </c:pt>
                <c:pt idx="21">
                  <c:v>2001</c:v>
                </c:pt>
                <c:pt idx="22">
                  <c:v>2002</c:v>
                </c:pt>
                <c:pt idx="23">
                  <c:v>2003</c:v>
                </c:pt>
                <c:pt idx="24">
                  <c:v>2004</c:v>
                </c:pt>
                <c:pt idx="25">
                  <c:v>2005</c:v>
                </c:pt>
                <c:pt idx="26">
                  <c:v>2006</c:v>
                </c:pt>
                <c:pt idx="27">
                  <c:v>2007</c:v>
                </c:pt>
                <c:pt idx="28">
                  <c:v>2008</c:v>
                </c:pt>
                <c:pt idx="29">
                  <c:v>2009</c:v>
                </c:pt>
                <c:pt idx="30">
                  <c:v>2010</c:v>
                </c:pt>
                <c:pt idx="31">
                  <c:v>2011</c:v>
                </c:pt>
                <c:pt idx="32">
                  <c:v>2012</c:v>
                </c:pt>
              </c:numCache>
            </c:numRef>
          </c:cat>
          <c:val>
            <c:numRef>
              <c:f>Sheet1!$B$2:$B$34</c:f>
              <c:numCache>
                <c:formatCode>#,##0.0_);[Red]\(#,##0.0\)</c:formatCode>
                <c:ptCount val="33"/>
                <c:pt idx="0">
                  <c:v>4.601</c:v>
                </c:pt>
                <c:pt idx="1">
                  <c:v>5.91</c:v>
                </c:pt>
                <c:pt idx="2">
                  <c:v>5.3529999999999962</c:v>
                </c:pt>
                <c:pt idx="3">
                  <c:v>5.5810000000000004</c:v>
                </c:pt>
                <c:pt idx="4">
                  <c:v>5.76</c:v>
                </c:pt>
                <c:pt idx="5">
                  <c:v>4.6429999999999962</c:v>
                </c:pt>
                <c:pt idx="6">
                  <c:v>5.5339999999999998</c:v>
                </c:pt>
                <c:pt idx="7">
                  <c:v>9.5190000000000001</c:v>
                </c:pt>
                <c:pt idx="8">
                  <c:v>13.288</c:v>
                </c:pt>
                <c:pt idx="9">
                  <c:v>12.194000000000001</c:v>
                </c:pt>
                <c:pt idx="10">
                  <c:v>11.623000000000001</c:v>
                </c:pt>
                <c:pt idx="11">
                  <c:v>8.1120000000000001</c:v>
                </c:pt>
                <c:pt idx="12">
                  <c:v>8.0830000000000002</c:v>
                </c:pt>
                <c:pt idx="13">
                  <c:v>8.2510000000000012</c:v>
                </c:pt>
                <c:pt idx="14">
                  <c:v>8.9870000000000001</c:v>
                </c:pt>
                <c:pt idx="15">
                  <c:v>9.2370000000000001</c:v>
                </c:pt>
                <c:pt idx="16">
                  <c:v>5.9009999999999998</c:v>
                </c:pt>
                <c:pt idx="17">
                  <c:v>-1.371</c:v>
                </c:pt>
                <c:pt idx="18">
                  <c:v>-10.51</c:v>
                </c:pt>
                <c:pt idx="19">
                  <c:v>4.4480000000000004</c:v>
                </c:pt>
                <c:pt idx="20">
                  <c:v>4.75</c:v>
                </c:pt>
                <c:pt idx="21">
                  <c:v>2.1669999999999998</c:v>
                </c:pt>
                <c:pt idx="22">
                  <c:v>5.3179999999999961</c:v>
                </c:pt>
                <c:pt idx="23">
                  <c:v>7.13</c:v>
                </c:pt>
                <c:pt idx="24">
                  <c:v>6.3159999999999963</c:v>
                </c:pt>
                <c:pt idx="25">
                  <c:v>4.6029999999999962</c:v>
                </c:pt>
                <c:pt idx="26">
                  <c:v>5.144999999999996</c:v>
                </c:pt>
                <c:pt idx="27">
                  <c:v>5.0430000000000001</c:v>
                </c:pt>
                <c:pt idx="28">
                  <c:v>2.5559999999999987</c:v>
                </c:pt>
                <c:pt idx="29">
                  <c:v>-2.363</c:v>
                </c:pt>
                <c:pt idx="30">
                  <c:v>7.782</c:v>
                </c:pt>
                <c:pt idx="31">
                  <c:v>1.5</c:v>
                </c:pt>
                <c:pt idx="32">
                  <c:v>5.5</c:v>
                </c:pt>
              </c:numCache>
            </c:numRef>
          </c:val>
        </c:ser>
        <c:axId val="76250112"/>
        <c:axId val="76461568"/>
      </c:barChart>
      <c:catAx>
        <c:axId val="76250112"/>
        <c:scaling>
          <c:orientation val="minMax"/>
        </c:scaling>
        <c:axPos val="b"/>
        <c:numFmt formatCode="General" sourceLinked="1"/>
        <c:tickLblPos val="nextTo"/>
        <c:txPr>
          <a:bodyPr rot="5400000" vert="horz"/>
          <a:lstStyle/>
          <a:p>
            <a:pPr>
              <a:defRPr lang="en-US" b="1" baseline="0">
                <a:latin typeface="Browallia New" pitchFamily="34" charset="-34"/>
                <a:cs typeface="Browallia New" pitchFamily="34" charset="-34"/>
              </a:defRPr>
            </a:pPr>
            <a:endParaRPr lang="th-TH"/>
          </a:p>
        </c:txPr>
        <c:crossAx val="76461568"/>
        <c:crosses val="autoZero"/>
        <c:auto val="1"/>
        <c:lblAlgn val="ctr"/>
        <c:lblOffset val="100"/>
      </c:catAx>
      <c:valAx>
        <c:axId val="76461568"/>
        <c:scaling>
          <c:orientation val="minMax"/>
          <c:min val="-12"/>
        </c:scaling>
        <c:axPos val="l"/>
        <c:majorGridlines>
          <c:spPr>
            <a:ln>
              <a:solidFill>
                <a:schemeClr val="bg1">
                  <a:lumMod val="65000"/>
                </a:schemeClr>
              </a:solidFill>
              <a:prstDash val="sysDot"/>
            </a:ln>
          </c:spPr>
        </c:majorGridlines>
        <c:numFmt formatCode="#,##0.0_);[Red]\(#,##0.0\)" sourceLinked="1"/>
        <c:tickLblPos val="nextTo"/>
        <c:txPr>
          <a:bodyPr/>
          <a:lstStyle/>
          <a:p>
            <a:pPr>
              <a:defRPr lang="en-US"/>
            </a:pPr>
            <a:endParaRPr lang="th-TH"/>
          </a:p>
        </c:txPr>
        <c:crossAx val="76250112"/>
        <c:crosses val="autoZero"/>
        <c:crossBetween val="between"/>
      </c:valAx>
    </c:plotArea>
    <c:plotVisOnly val="1"/>
  </c:chart>
  <c:txPr>
    <a:bodyPr/>
    <a:lstStyle/>
    <a:p>
      <a:pPr>
        <a:defRPr sz="1800"/>
      </a:pPr>
      <a:endParaRPr lang="th-TH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th-TH"/>
  <c:chart>
    <c:title>
      <c:tx>
        <c:rich>
          <a:bodyPr/>
          <a:lstStyle/>
          <a:p>
            <a:pPr>
              <a:defRPr lang="en-US"/>
            </a:pPr>
            <a:r>
              <a:rPr lang="en-US" dirty="0" smtClean="0"/>
              <a:t>Inflation</a:t>
            </a:r>
            <a:r>
              <a:rPr lang="en-US" baseline="0" dirty="0" smtClean="0"/>
              <a:t> rate</a:t>
            </a:r>
            <a:endParaRPr dirty="0"/>
          </a:p>
        </c:rich>
      </c:tx>
      <c:layout>
        <c:manualLayout>
          <c:xMode val="edge"/>
          <c:yMode val="edge"/>
          <c:x val="9.7500000000000045E-2"/>
          <c:y val="2.5316455696202528E-2"/>
        </c:manualLayout>
      </c:layout>
    </c:title>
    <c:plotArea>
      <c:layout>
        <c:manualLayout>
          <c:layoutTarget val="inner"/>
          <c:xMode val="edge"/>
          <c:yMode val="edge"/>
          <c:x val="7.0235069300547959E-2"/>
          <c:y val="2.6060168111897406E-2"/>
          <c:w val="0.91368305935442284"/>
          <c:h val="0.89801687763713078"/>
        </c:manualLayout>
      </c:layout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Inflation</c:v>
                </c:pt>
              </c:strCache>
            </c:strRef>
          </c:tx>
          <c:spPr>
            <a:solidFill>
              <a:srgbClr val="92D050"/>
            </a:solidFill>
          </c:spPr>
          <c:dPt>
            <c:idx val="3"/>
            <c:spPr>
              <a:solidFill>
                <a:srgbClr val="92D050"/>
              </a:solidFill>
            </c:spPr>
          </c:dPt>
          <c:dPt>
            <c:idx val="17"/>
            <c:spPr>
              <a:solidFill>
                <a:srgbClr val="92D050"/>
              </a:solidFill>
            </c:spPr>
          </c:dPt>
          <c:dPt>
            <c:idx val="18"/>
            <c:spPr>
              <a:solidFill>
                <a:srgbClr val="92D050"/>
              </a:solidFill>
            </c:spPr>
          </c:dPt>
          <c:dPt>
            <c:idx val="29"/>
            <c:spPr>
              <a:solidFill>
                <a:srgbClr val="FF0000"/>
              </a:solidFill>
            </c:spPr>
          </c:dPt>
          <c:dLbls>
            <c:dLbl>
              <c:idx val="5"/>
              <c:delete val="1"/>
            </c:dLbl>
            <c:dLbl>
              <c:idx val="6"/>
              <c:delete val="1"/>
            </c:dLbl>
            <c:dLbl>
              <c:idx val="10"/>
              <c:delete val="1"/>
            </c:dLbl>
            <c:dLbl>
              <c:idx val="11"/>
              <c:delete val="1"/>
            </c:dLbl>
            <c:dLbl>
              <c:idx val="13"/>
              <c:layout>
                <c:manualLayout>
                  <c:x val="5.8479532163742158E-3"/>
                  <c:y val="6.9620253164557042E-2"/>
                </c:manualLayout>
              </c:layout>
              <c:dLblPos val="outEnd"/>
              <c:showVal val="1"/>
            </c:dLbl>
            <c:dLbl>
              <c:idx val="14"/>
              <c:delete val="1"/>
            </c:dLbl>
            <c:dLbl>
              <c:idx val="16"/>
              <c:delete val="1"/>
            </c:dLbl>
            <c:dLbl>
              <c:idx val="21"/>
              <c:delete val="1"/>
            </c:dLbl>
            <c:dLbl>
              <c:idx val="26"/>
              <c:delete val="1"/>
            </c:dLbl>
            <c:dLbl>
              <c:idx val="31"/>
              <c:delete val="1"/>
            </c:dLbl>
            <c:dLbl>
              <c:idx val="32"/>
              <c:spPr/>
              <c:txPr>
                <a:bodyPr/>
                <a:lstStyle/>
                <a:p>
                  <a:pPr>
                    <a:defRPr lang="en-US" sz="2400" b="1"/>
                  </a:pPr>
                  <a:endParaRPr lang="th-TH"/>
                </a:p>
              </c:txPr>
            </c:dLbl>
            <c:txPr>
              <a:bodyPr/>
              <a:lstStyle/>
              <a:p>
                <a:pPr>
                  <a:defRPr lang="en-US"/>
                </a:pPr>
                <a:endParaRPr lang="th-TH"/>
              </a:p>
            </c:txPr>
            <c:dLblPos val="outEnd"/>
            <c:showVal val="1"/>
          </c:dLbls>
          <c:cat>
            <c:numRef>
              <c:f>Sheet1!$A$2:$A$34</c:f>
              <c:numCache>
                <c:formatCode>General</c:formatCode>
                <c:ptCount val="33"/>
                <c:pt idx="0">
                  <c:v>1980</c:v>
                </c:pt>
                <c:pt idx="1">
                  <c:v>1981</c:v>
                </c:pt>
                <c:pt idx="2">
                  <c:v>1982</c:v>
                </c:pt>
                <c:pt idx="3">
                  <c:v>1983</c:v>
                </c:pt>
                <c:pt idx="4">
                  <c:v>1984</c:v>
                </c:pt>
                <c:pt idx="5">
                  <c:v>1985</c:v>
                </c:pt>
                <c:pt idx="6">
                  <c:v>1986</c:v>
                </c:pt>
                <c:pt idx="7">
                  <c:v>1987</c:v>
                </c:pt>
                <c:pt idx="8">
                  <c:v>1988</c:v>
                </c:pt>
                <c:pt idx="9">
                  <c:v>1989</c:v>
                </c:pt>
                <c:pt idx="10">
                  <c:v>1990</c:v>
                </c:pt>
                <c:pt idx="11">
                  <c:v>1991</c:v>
                </c:pt>
                <c:pt idx="12">
                  <c:v>1992</c:v>
                </c:pt>
                <c:pt idx="13">
                  <c:v>1993</c:v>
                </c:pt>
                <c:pt idx="14">
                  <c:v>1994</c:v>
                </c:pt>
                <c:pt idx="15">
                  <c:v>1995</c:v>
                </c:pt>
                <c:pt idx="16">
                  <c:v>1996</c:v>
                </c:pt>
                <c:pt idx="17">
                  <c:v>1997</c:v>
                </c:pt>
                <c:pt idx="18">
                  <c:v>1998</c:v>
                </c:pt>
                <c:pt idx="19">
                  <c:v>1999</c:v>
                </c:pt>
                <c:pt idx="20">
                  <c:v>2000</c:v>
                </c:pt>
                <c:pt idx="21">
                  <c:v>2001</c:v>
                </c:pt>
                <c:pt idx="22">
                  <c:v>2002</c:v>
                </c:pt>
                <c:pt idx="23">
                  <c:v>2003</c:v>
                </c:pt>
                <c:pt idx="24">
                  <c:v>2004</c:v>
                </c:pt>
                <c:pt idx="25">
                  <c:v>2005</c:v>
                </c:pt>
                <c:pt idx="26">
                  <c:v>2006</c:v>
                </c:pt>
                <c:pt idx="27">
                  <c:v>2007</c:v>
                </c:pt>
                <c:pt idx="28">
                  <c:v>2008</c:v>
                </c:pt>
                <c:pt idx="29">
                  <c:v>2009</c:v>
                </c:pt>
                <c:pt idx="30">
                  <c:v>2010</c:v>
                </c:pt>
                <c:pt idx="31">
                  <c:v>2011</c:v>
                </c:pt>
                <c:pt idx="32">
                  <c:v>2012</c:v>
                </c:pt>
              </c:numCache>
            </c:numRef>
          </c:cat>
          <c:val>
            <c:numRef>
              <c:f>Sheet1!$B$2:$B$34</c:f>
              <c:numCache>
                <c:formatCode>0.0</c:formatCode>
                <c:ptCount val="33"/>
                <c:pt idx="0">
                  <c:v>19.71</c:v>
                </c:pt>
                <c:pt idx="1">
                  <c:v>12.77</c:v>
                </c:pt>
                <c:pt idx="2">
                  <c:v>5.18</c:v>
                </c:pt>
                <c:pt idx="3">
                  <c:v>3.7600000000000002</c:v>
                </c:pt>
                <c:pt idx="4">
                  <c:v>0.88</c:v>
                </c:pt>
                <c:pt idx="5">
                  <c:v>2.48</c:v>
                </c:pt>
                <c:pt idx="6">
                  <c:v>1.9000000000000001</c:v>
                </c:pt>
                <c:pt idx="7">
                  <c:v>2.4</c:v>
                </c:pt>
                <c:pt idx="8">
                  <c:v>3.9</c:v>
                </c:pt>
                <c:pt idx="9">
                  <c:v>5.3</c:v>
                </c:pt>
                <c:pt idx="10">
                  <c:v>5.9300000000000024</c:v>
                </c:pt>
                <c:pt idx="11">
                  <c:v>5.7</c:v>
                </c:pt>
                <c:pt idx="12">
                  <c:v>4.0999999999999996</c:v>
                </c:pt>
                <c:pt idx="13">
                  <c:v>3.4</c:v>
                </c:pt>
                <c:pt idx="14">
                  <c:v>5.01</c:v>
                </c:pt>
                <c:pt idx="15">
                  <c:v>5.79</c:v>
                </c:pt>
                <c:pt idx="16">
                  <c:v>5.9</c:v>
                </c:pt>
                <c:pt idx="17">
                  <c:v>5.6</c:v>
                </c:pt>
                <c:pt idx="18">
                  <c:v>8.07</c:v>
                </c:pt>
                <c:pt idx="19">
                  <c:v>0.31000000000000016</c:v>
                </c:pt>
                <c:pt idx="20">
                  <c:v>1.6</c:v>
                </c:pt>
                <c:pt idx="21">
                  <c:v>1.6</c:v>
                </c:pt>
                <c:pt idx="22">
                  <c:v>0.70000000000000029</c:v>
                </c:pt>
                <c:pt idx="23">
                  <c:v>1.8</c:v>
                </c:pt>
                <c:pt idx="24">
                  <c:v>2.7</c:v>
                </c:pt>
                <c:pt idx="25">
                  <c:v>4.5</c:v>
                </c:pt>
                <c:pt idx="26">
                  <c:v>4.7</c:v>
                </c:pt>
                <c:pt idx="27">
                  <c:v>2.2999999999999998</c:v>
                </c:pt>
                <c:pt idx="28">
                  <c:v>5.5</c:v>
                </c:pt>
                <c:pt idx="29">
                  <c:v>-0.9</c:v>
                </c:pt>
                <c:pt idx="30">
                  <c:v>3.3</c:v>
                </c:pt>
                <c:pt idx="31">
                  <c:v>3.8099999999999987</c:v>
                </c:pt>
                <c:pt idx="32">
                  <c:v>2.9899999999999998</c:v>
                </c:pt>
              </c:numCache>
            </c:numRef>
          </c:val>
        </c:ser>
        <c:axId val="103683584"/>
        <c:axId val="103685120"/>
      </c:barChart>
      <c:catAx>
        <c:axId val="103683584"/>
        <c:scaling>
          <c:orientation val="minMax"/>
        </c:scaling>
        <c:axPos val="b"/>
        <c:numFmt formatCode="General" sourceLinked="1"/>
        <c:tickLblPos val="nextTo"/>
        <c:txPr>
          <a:bodyPr rot="0" vert="horz"/>
          <a:lstStyle/>
          <a:p>
            <a:pPr>
              <a:defRPr lang="en-US" sz="2400" b="1" baseline="0">
                <a:latin typeface="Browallia New" pitchFamily="34" charset="-34"/>
                <a:cs typeface="Browallia New" pitchFamily="34" charset="-34"/>
              </a:defRPr>
            </a:pPr>
            <a:endParaRPr lang="th-TH"/>
          </a:p>
        </c:txPr>
        <c:crossAx val="103685120"/>
        <c:crosses val="autoZero"/>
        <c:auto val="1"/>
        <c:lblAlgn val="ctr"/>
        <c:lblOffset val="100"/>
      </c:catAx>
      <c:valAx>
        <c:axId val="103685120"/>
        <c:scaling>
          <c:orientation val="minMax"/>
        </c:scaling>
        <c:axPos val="l"/>
        <c:majorGridlines>
          <c:spPr>
            <a:ln>
              <a:solidFill>
                <a:schemeClr val="bg1">
                  <a:lumMod val="65000"/>
                </a:schemeClr>
              </a:solidFill>
              <a:prstDash val="sysDot"/>
            </a:ln>
          </c:spPr>
        </c:majorGridlines>
        <c:numFmt formatCode="0.0" sourceLinked="1"/>
        <c:tickLblPos val="nextTo"/>
        <c:txPr>
          <a:bodyPr/>
          <a:lstStyle/>
          <a:p>
            <a:pPr>
              <a:defRPr lang="en-US"/>
            </a:pPr>
            <a:endParaRPr lang="th-TH"/>
          </a:p>
        </c:txPr>
        <c:crossAx val="103683584"/>
        <c:crosses val="autoZero"/>
        <c:crossBetween val="between"/>
      </c:valAx>
    </c:plotArea>
    <c:plotVisOnly val="1"/>
  </c:chart>
  <c:txPr>
    <a:bodyPr/>
    <a:lstStyle/>
    <a:p>
      <a:pPr>
        <a:defRPr sz="1800"/>
      </a:pPr>
      <a:endParaRPr lang="th-TH"/>
    </a:p>
  </c:txPr>
  <c:externalData r:id="rId1"/>
  <c:userShapes r:id="rId2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th-TH"/>
  <c:chart>
    <c:title>
      <c:tx>
        <c:rich>
          <a:bodyPr/>
          <a:lstStyle/>
          <a:p>
            <a:pPr>
              <a:defRPr lang="en-US"/>
            </a:pPr>
            <a:r>
              <a:rPr lang="en-US" dirty="0" smtClean="0"/>
              <a:t>NPL ratio (%)</a:t>
            </a:r>
            <a:endParaRPr dirty="0"/>
          </a:p>
        </c:rich>
      </c:tx>
      <c:layout>
        <c:manualLayout>
          <c:xMode val="edge"/>
          <c:yMode val="edge"/>
          <c:x val="9.7500000000000045E-2"/>
          <c:y val="2.5316455696202528E-2"/>
        </c:manualLayout>
      </c:layout>
    </c:title>
    <c:plotArea>
      <c:layout>
        <c:manualLayout>
          <c:layoutTarget val="inner"/>
          <c:xMode val="edge"/>
          <c:yMode val="edge"/>
          <c:x val="9.6550858774233028E-2"/>
          <c:y val="2.6060168111897406E-2"/>
          <c:w val="0.88736726988073544"/>
          <c:h val="0.77143459915611812"/>
        </c:manualLayout>
      </c:layout>
      <c:barChart>
        <c:barDir val="col"/>
        <c:grouping val="clustered"/>
        <c:ser>
          <c:idx val="0"/>
          <c:order val="0"/>
          <c:tx>
            <c:strRef>
              <c:f>Sheet1!$B$1</c:f>
              <c:strCache>
                <c:ptCount val="1"/>
                <c:pt idx="0">
                  <c:v>Column1</c:v>
                </c:pt>
              </c:strCache>
            </c:strRef>
          </c:tx>
          <c:spPr>
            <a:solidFill>
              <a:schemeClr val="tx2">
                <a:lumMod val="40000"/>
                <a:lumOff val="60000"/>
              </a:schemeClr>
            </a:solidFill>
          </c:spPr>
          <c:dPt>
            <c:idx val="3"/>
          </c:dPt>
          <c:dLbls>
            <c:dLbl>
              <c:idx val="13"/>
              <c:spPr>
                <a:ln>
                  <a:solidFill>
                    <a:srgbClr val="FF0000"/>
                  </a:solidFill>
                </a:ln>
              </c:spPr>
              <c:txPr>
                <a:bodyPr/>
                <a:lstStyle/>
                <a:p>
                  <a:pPr>
                    <a:defRPr lang="en-US"/>
                  </a:pPr>
                  <a:endParaRPr lang="th-TH"/>
                </a:p>
              </c:txPr>
            </c:dLbl>
            <c:txPr>
              <a:bodyPr/>
              <a:lstStyle/>
              <a:p>
                <a:pPr>
                  <a:defRPr lang="en-US"/>
                </a:pPr>
                <a:endParaRPr lang="th-TH"/>
              </a:p>
            </c:txPr>
            <c:dLblPos val="outEnd"/>
            <c:showVal val="1"/>
          </c:dLbls>
          <c:cat>
            <c:strRef>
              <c:f>Sheet1!$A$2:$A$15</c:f>
              <c:strCache>
                <c:ptCount val="14"/>
                <c:pt idx="0">
                  <c:v>1999</c:v>
                </c:pt>
                <c:pt idx="1">
                  <c:v>2000</c:v>
                </c:pt>
                <c:pt idx="2">
                  <c:v>2001</c:v>
                </c:pt>
                <c:pt idx="3">
                  <c:v>2002</c:v>
                </c:pt>
                <c:pt idx="4">
                  <c:v>2003</c:v>
                </c:pt>
                <c:pt idx="5">
                  <c:v>2004</c:v>
                </c:pt>
                <c:pt idx="6">
                  <c:v>2005</c:v>
                </c:pt>
                <c:pt idx="7">
                  <c:v>2006</c:v>
                </c:pt>
                <c:pt idx="8">
                  <c:v>2007</c:v>
                </c:pt>
                <c:pt idx="9">
                  <c:v>2008</c:v>
                </c:pt>
                <c:pt idx="10">
                  <c:v>2009</c:v>
                </c:pt>
                <c:pt idx="11">
                  <c:v>2010</c:v>
                </c:pt>
                <c:pt idx="12">
                  <c:v>2011</c:v>
                </c:pt>
                <c:pt idx="13">
                  <c:v>2012Q3</c:v>
                </c:pt>
              </c:strCache>
            </c:strRef>
          </c:cat>
          <c:val>
            <c:numRef>
              <c:f>Sheet1!$B$2:$B$15</c:f>
              <c:numCache>
                <c:formatCode>_(* #,##0.0_);_(* \(#,##0.0\);_(* "-"??_);_(@_)</c:formatCode>
                <c:ptCount val="14"/>
                <c:pt idx="0">
                  <c:v>38.932831782686492</c:v>
                </c:pt>
                <c:pt idx="1">
                  <c:v>17.599886847151485</c:v>
                </c:pt>
                <c:pt idx="2">
                  <c:v>16.2</c:v>
                </c:pt>
                <c:pt idx="3">
                  <c:v>15.576033851561952</c:v>
                </c:pt>
                <c:pt idx="4">
                  <c:v>12.693262998369534</c:v>
                </c:pt>
                <c:pt idx="5">
                  <c:v>10.721751675454847</c:v>
                </c:pt>
                <c:pt idx="6">
                  <c:v>8.1555339320426672</c:v>
                </c:pt>
                <c:pt idx="7">
                  <c:v>7.4637264509923389</c:v>
                </c:pt>
                <c:pt idx="8">
                  <c:v>7.3062913508116782</c:v>
                </c:pt>
                <c:pt idx="9">
                  <c:v>5.2858778056453763</c:v>
                </c:pt>
                <c:pt idx="10">
                  <c:v>4.8475394031734362</c:v>
                </c:pt>
                <c:pt idx="11">
                  <c:v>3.5588150815298283</c:v>
                </c:pt>
                <c:pt idx="12">
                  <c:v>2.7081861596564547</c:v>
                </c:pt>
                <c:pt idx="13">
                  <c:v>2.4</c:v>
                </c:pt>
              </c:numCache>
            </c:numRef>
          </c:val>
        </c:ser>
        <c:axId val="114312320"/>
        <c:axId val="114320896"/>
      </c:barChart>
      <c:catAx>
        <c:axId val="114312320"/>
        <c:scaling>
          <c:orientation val="minMax"/>
        </c:scaling>
        <c:axPos val="b"/>
        <c:numFmt formatCode="General" sourceLinked="1"/>
        <c:tickLblPos val="nextTo"/>
        <c:txPr>
          <a:bodyPr rot="0" vert="horz"/>
          <a:lstStyle/>
          <a:p>
            <a:pPr>
              <a:defRPr lang="en-US" sz="1800" b="1" baseline="0">
                <a:latin typeface="Browallia New" pitchFamily="34" charset="-34"/>
                <a:cs typeface="Browallia New" pitchFamily="34" charset="-34"/>
              </a:defRPr>
            </a:pPr>
            <a:endParaRPr lang="th-TH"/>
          </a:p>
        </c:txPr>
        <c:crossAx val="114320896"/>
        <c:crosses val="autoZero"/>
        <c:auto val="1"/>
        <c:lblAlgn val="ctr"/>
        <c:lblOffset val="100"/>
      </c:catAx>
      <c:valAx>
        <c:axId val="114320896"/>
        <c:scaling>
          <c:orientation val="minMax"/>
        </c:scaling>
        <c:axPos val="l"/>
        <c:majorGridlines>
          <c:spPr>
            <a:ln>
              <a:solidFill>
                <a:schemeClr val="bg1">
                  <a:lumMod val="65000"/>
                </a:schemeClr>
              </a:solidFill>
              <a:prstDash val="sysDot"/>
            </a:ln>
          </c:spPr>
        </c:majorGridlines>
        <c:numFmt formatCode="_(* #,##0.0_);_(* \(#,##0.0\);_(* &quot;-&quot;??_);_(@_)" sourceLinked="1"/>
        <c:tickLblPos val="nextTo"/>
        <c:txPr>
          <a:bodyPr/>
          <a:lstStyle/>
          <a:p>
            <a:pPr>
              <a:defRPr lang="en-US"/>
            </a:pPr>
            <a:endParaRPr lang="th-TH"/>
          </a:p>
        </c:txPr>
        <c:crossAx val="114312320"/>
        <c:crosses val="autoZero"/>
        <c:crossBetween val="between"/>
      </c:valAx>
    </c:plotArea>
    <c:plotVisOnly val="1"/>
    <c:dispBlanksAs val="gap"/>
  </c:chart>
  <c:txPr>
    <a:bodyPr/>
    <a:lstStyle/>
    <a:p>
      <a:pPr>
        <a:defRPr sz="1800"/>
      </a:pPr>
      <a:endParaRPr lang="th-TH"/>
    </a:p>
  </c:txPr>
  <c:externalData r:id="rId1"/>
  <c:userShapes r:id="rId2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th-TH"/>
  <c:chart>
    <c:plotArea>
      <c:layout>
        <c:manualLayout>
          <c:layoutTarget val="inner"/>
          <c:xMode val="edge"/>
          <c:yMode val="edge"/>
          <c:x val="0.12511811023622046"/>
          <c:y val="5.4251044323684876E-2"/>
          <c:w val="0.85086687080781553"/>
          <c:h val="0.84317326500459722"/>
        </c:manualLayout>
      </c:layout>
      <c:barChart>
        <c:barDir val="col"/>
        <c:grouping val="clustered"/>
        <c:ser>
          <c:idx val="0"/>
          <c:order val="0"/>
          <c:tx>
            <c:strRef>
              <c:f>'Sheet1'!$B$1</c:f>
              <c:strCache>
                <c:ptCount val="1"/>
                <c:pt idx="0">
                  <c:v>Net Profit</c:v>
                </c:pt>
              </c:strCache>
            </c:strRef>
          </c:tx>
          <c:dLbls>
            <c:dLbl>
              <c:idx val="0"/>
              <c:layout>
                <c:manualLayout>
                  <c:x val="-1.461988304093568E-2"/>
                  <c:y val="0"/>
                </c:manualLayout>
              </c:layout>
              <c:showVal val="1"/>
            </c:dLbl>
            <c:dLbl>
              <c:idx val="1"/>
              <c:layout>
                <c:manualLayout>
                  <c:x val="-1.3157894736842111E-2"/>
                  <c:y val="4.6948356807511738E-3"/>
                </c:manualLayout>
              </c:layout>
              <c:showVal val="1"/>
            </c:dLbl>
            <c:dLbl>
              <c:idx val="2"/>
              <c:layout>
                <c:manualLayout>
                  <c:x val="-2.6315789473684216E-2"/>
                  <c:y val="7.0422535211266801E-3"/>
                </c:manualLayout>
              </c:layout>
              <c:showVal val="1"/>
            </c:dLbl>
            <c:dLbl>
              <c:idx val="3"/>
              <c:layout>
                <c:manualLayout>
                  <c:x val="-3.6549707602339207E-2"/>
                  <c:y val="0"/>
                </c:manualLayout>
              </c:layout>
              <c:showVal val="1"/>
            </c:dLbl>
            <c:dLbl>
              <c:idx val="4"/>
              <c:layout>
                <c:manualLayout>
                  <c:x val="-1.7543859649122834E-2"/>
                  <c:y val="4.6948356807511738E-3"/>
                </c:manualLayout>
              </c:layout>
              <c:showVal val="1"/>
            </c:dLbl>
            <c:dLbl>
              <c:idx val="6"/>
              <c:layout>
                <c:manualLayout>
                  <c:x val="-2.4853801169590642E-2"/>
                  <c:y val="2.3474178403755895E-3"/>
                </c:manualLayout>
              </c:layout>
              <c:showVal val="1"/>
            </c:dLbl>
            <c:txPr>
              <a:bodyPr/>
              <a:lstStyle/>
              <a:p>
                <a:pPr>
                  <a:defRPr lang="en-US" sz="1600"/>
                </a:pPr>
                <a:endParaRPr lang="th-TH"/>
              </a:p>
            </c:txPr>
            <c:showVal val="1"/>
          </c:dLbls>
          <c:cat>
            <c:numRef>
              <c:f>'Sheet1'!$A$2:$A$8</c:f>
              <c:numCache>
                <c:formatCode>General</c:formatCode>
                <c:ptCount val="7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</c:numCache>
            </c:numRef>
          </c:cat>
          <c:val>
            <c:numRef>
              <c:f>'Sheet1'!$B$2:$B$8</c:f>
              <c:numCache>
                <c:formatCode>_(* #,##0_);_(* \(#,##0\);_(* "-"??_);_(@_)</c:formatCode>
                <c:ptCount val="7"/>
                <c:pt idx="0">
                  <c:v>249314</c:v>
                </c:pt>
                <c:pt idx="1">
                  <c:v>201824</c:v>
                </c:pt>
                <c:pt idx="2">
                  <c:v>53718</c:v>
                </c:pt>
                <c:pt idx="3">
                  <c:v>224882</c:v>
                </c:pt>
                <c:pt idx="4">
                  <c:v>202846</c:v>
                </c:pt>
                <c:pt idx="5">
                  <c:v>292558</c:v>
                </c:pt>
                <c:pt idx="6">
                  <c:v>334992</c:v>
                </c:pt>
              </c:numCache>
            </c:numRef>
          </c:val>
        </c:ser>
        <c:ser>
          <c:idx val="1"/>
          <c:order val="1"/>
          <c:tx>
            <c:strRef>
              <c:f>'Sheet1'!$C$1</c:f>
              <c:strCache>
                <c:ptCount val="1"/>
                <c:pt idx="0">
                  <c:v>Operating Profit</c:v>
                </c:pt>
              </c:strCache>
            </c:strRef>
          </c:tx>
          <c:dLbls>
            <c:txPr>
              <a:bodyPr/>
              <a:lstStyle/>
              <a:p>
                <a:pPr>
                  <a:defRPr lang="en-US" sz="1600"/>
                </a:pPr>
                <a:endParaRPr lang="th-TH"/>
              </a:p>
            </c:txPr>
            <c:showVal val="1"/>
          </c:dLbls>
          <c:cat>
            <c:numRef>
              <c:f>'Sheet1'!$A$2:$A$8</c:f>
              <c:numCache>
                <c:formatCode>General</c:formatCode>
                <c:ptCount val="7"/>
                <c:pt idx="0">
                  <c:v>2005</c:v>
                </c:pt>
                <c:pt idx="1">
                  <c:v>2006</c:v>
                </c:pt>
                <c:pt idx="2">
                  <c:v>2007</c:v>
                </c:pt>
                <c:pt idx="3">
                  <c:v>2008</c:v>
                </c:pt>
                <c:pt idx="4">
                  <c:v>2009</c:v>
                </c:pt>
                <c:pt idx="5">
                  <c:v>2010</c:v>
                </c:pt>
                <c:pt idx="6">
                  <c:v>2011</c:v>
                </c:pt>
              </c:numCache>
            </c:numRef>
          </c:cat>
          <c:val>
            <c:numRef>
              <c:f>'Sheet1'!$C$2:$C$8</c:f>
              <c:numCache>
                <c:formatCode>_(* #,##0_);_(* \(#,##0\);_(* "-"??_);_(@_)</c:formatCode>
                <c:ptCount val="7"/>
                <c:pt idx="0">
                  <c:v>274058</c:v>
                </c:pt>
                <c:pt idx="1">
                  <c:v>265342</c:v>
                </c:pt>
                <c:pt idx="2">
                  <c:v>116326</c:v>
                </c:pt>
                <c:pt idx="3">
                  <c:v>311822</c:v>
                </c:pt>
                <c:pt idx="4">
                  <c:v>282324</c:v>
                </c:pt>
                <c:pt idx="5">
                  <c:v>390866</c:v>
                </c:pt>
                <c:pt idx="6">
                  <c:v>446740</c:v>
                </c:pt>
              </c:numCache>
            </c:numRef>
          </c:val>
        </c:ser>
        <c:axId val="114416256"/>
        <c:axId val="114803456"/>
      </c:barChart>
      <c:catAx>
        <c:axId val="114416256"/>
        <c:scaling>
          <c:orientation val="minMax"/>
        </c:scaling>
        <c:axPos val="b"/>
        <c:numFmt formatCode="General" sourceLinked="1"/>
        <c:tickLblPos val="nextTo"/>
        <c:txPr>
          <a:bodyPr/>
          <a:lstStyle/>
          <a:p>
            <a:pPr>
              <a:defRPr lang="en-US"/>
            </a:pPr>
            <a:endParaRPr lang="th-TH"/>
          </a:p>
        </c:txPr>
        <c:crossAx val="114803456"/>
        <c:crosses val="autoZero"/>
        <c:auto val="1"/>
        <c:lblAlgn val="ctr"/>
        <c:lblOffset val="100"/>
      </c:catAx>
      <c:valAx>
        <c:axId val="114803456"/>
        <c:scaling>
          <c:orientation val="minMax"/>
        </c:scaling>
        <c:axPos val="l"/>
        <c:numFmt formatCode="_(* #,##0_);_(* \(#,##0\);_(* &quot;-&quot;??_);_(@_)" sourceLinked="1"/>
        <c:tickLblPos val="nextTo"/>
        <c:txPr>
          <a:bodyPr/>
          <a:lstStyle/>
          <a:p>
            <a:pPr>
              <a:defRPr lang="en-US"/>
            </a:pPr>
            <a:endParaRPr lang="th-TH"/>
          </a:p>
        </c:txPr>
        <c:crossAx val="114416256"/>
        <c:crosses val="autoZero"/>
        <c:crossBetween val="between"/>
      </c:valAx>
    </c:plotArea>
    <c:legend>
      <c:legendPos val="r"/>
      <c:layout>
        <c:manualLayout>
          <c:xMode val="edge"/>
          <c:yMode val="edge"/>
          <c:x val="0.15691255698300871"/>
          <c:y val="2.9134227939817382E-2"/>
          <c:w val="0.22076771653543323"/>
          <c:h val="0.15576397774352121"/>
        </c:manualLayout>
      </c:layout>
      <c:txPr>
        <a:bodyPr/>
        <a:lstStyle/>
        <a:p>
          <a:pPr>
            <a:defRPr lang="en-US"/>
          </a:pPr>
          <a:endParaRPr lang="th-TH"/>
        </a:p>
      </c:txPr>
    </c:legend>
    <c:plotVisOnly val="1"/>
  </c:chart>
  <c:txPr>
    <a:bodyPr/>
    <a:lstStyle/>
    <a:p>
      <a:pPr>
        <a:defRPr sz="1800"/>
      </a:pPr>
      <a:endParaRPr lang="th-TH"/>
    </a:p>
  </c:txPr>
  <c:externalData r:id="rId1"/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0.69298</cdr:x>
      <cdr:y>0.03797</cdr:y>
    </cdr:from>
    <cdr:to>
      <cdr:x>0.95614</cdr:x>
      <cdr:y>0.23737</cdr:y>
    </cdr:to>
    <cdr:sp macro="" textlink="">
      <cdr:nvSpPr>
        <cdr:cNvPr id="4" name="TextBox 8"/>
        <cdr:cNvSpPr txBox="1"/>
      </cdr:nvSpPr>
      <cdr:spPr>
        <a:xfrm xmlns:a="http://schemas.openxmlformats.org/drawingml/2006/main">
          <a:off x="6019800" y="228600"/>
          <a:ext cx="2286000" cy="1200329"/>
        </a:xfrm>
        <a:prstGeom xmlns:a="http://schemas.openxmlformats.org/drawingml/2006/main" prst="rect">
          <a:avLst/>
        </a:prstGeom>
        <a:solidFill xmlns:a="http://schemas.openxmlformats.org/drawingml/2006/main">
          <a:srgbClr val="FFFF00"/>
        </a:solidFill>
      </cdr:spPr>
      <cdr:txBody>
        <a:bodyPr xmlns:a="http://schemas.openxmlformats.org/drawingml/2006/main" wrap="square" rtlCol="0">
          <a:spAutoFit/>
        </a:bodyPr>
        <a:lstStyle xmlns:a="http://schemas.openxmlformats.org/drawingml/2006/main">
          <a:defPPr>
            <a:defRPr lang="en-US"/>
          </a:defPPr>
          <a:lvl1pPr marL="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1pPr>
          <a:lvl2pPr marL="4572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2pPr>
          <a:lvl3pPr marL="9144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3pPr>
          <a:lvl4pPr marL="13716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4pPr>
          <a:lvl5pPr marL="18288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5pPr>
          <a:lvl6pPr marL="22860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6pPr>
          <a:lvl7pPr marL="27432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7pPr>
          <a:lvl8pPr marL="32004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8pPr>
          <a:lvl9pPr marL="36576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9pPr>
        </a:lstStyle>
        <a:p xmlns:a="http://schemas.openxmlformats.org/drawingml/2006/main">
          <a:pPr algn="ctr"/>
          <a:r>
            <a:rPr lang="en-US" sz="2400" b="1" dirty="0" smtClean="0"/>
            <a:t>1999-2012</a:t>
          </a:r>
        </a:p>
        <a:p xmlns:a="http://schemas.openxmlformats.org/drawingml/2006/main">
          <a:pPr algn="ctr"/>
          <a:r>
            <a:rPr lang="en-US" sz="2400" b="1" dirty="0" smtClean="0"/>
            <a:t>Inflation 2.6%</a:t>
          </a:r>
        </a:p>
        <a:p xmlns:a="http://schemas.openxmlformats.org/drawingml/2006/main">
          <a:pPr algn="ctr"/>
          <a:r>
            <a:rPr lang="en-US" sz="2400" b="1" dirty="0" smtClean="0"/>
            <a:t>Real GDP 4.3%</a:t>
          </a:r>
          <a:endParaRPr lang="en-US" sz="2400" b="1" dirty="0"/>
        </a:p>
      </cdr:txBody>
    </cdr:sp>
  </cdr:relSizeAnchor>
  <cdr:relSizeAnchor xmlns:cdr="http://schemas.openxmlformats.org/drawingml/2006/chartDrawing">
    <cdr:from>
      <cdr:x>0.59649</cdr:x>
      <cdr:y>0.41772</cdr:y>
    </cdr:from>
    <cdr:to>
      <cdr:x>1</cdr:x>
      <cdr:y>0.97468</cdr:y>
    </cdr:to>
    <cdr:sp macro="" textlink="">
      <cdr:nvSpPr>
        <cdr:cNvPr id="5" name="Oval 4"/>
        <cdr:cNvSpPr/>
      </cdr:nvSpPr>
      <cdr:spPr>
        <a:xfrm xmlns:a="http://schemas.openxmlformats.org/drawingml/2006/main">
          <a:off x="5181600" y="2514600"/>
          <a:ext cx="3505200" cy="3352800"/>
        </a:xfrm>
        <a:prstGeom xmlns:a="http://schemas.openxmlformats.org/drawingml/2006/main" prst="ellipse">
          <a:avLst/>
        </a:prstGeom>
        <a:noFill xmlns:a="http://schemas.openxmlformats.org/drawingml/2006/main"/>
        <a:ln xmlns:a="http://schemas.openxmlformats.org/drawingml/2006/main" w="25400" cap="flat" cmpd="sng" algn="ctr">
          <a:solidFill>
            <a:srgbClr val="FF0000"/>
          </a:solidFill>
          <a:prstDash val="dash"/>
        </a:ln>
        <a:effectLst xmlns:a="http://schemas.openxmlformats.org/drawingml/2006/main"/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tlCol="0" anchor="ctr"/>
        <a:lstStyle xmlns:a="http://schemas.openxmlformats.org/drawingml/2006/main">
          <a:defPPr>
            <a:defRPr lang="en-US"/>
          </a:defPPr>
          <a:lvl1pPr marL="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1pPr>
          <a:lvl2pPr marL="4572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2pPr>
          <a:lvl3pPr marL="9144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3pPr>
          <a:lvl4pPr marL="13716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4pPr>
          <a:lvl5pPr marL="18288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5pPr>
          <a:lvl6pPr marL="22860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6pPr>
          <a:lvl7pPr marL="27432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7pPr>
          <a:lvl8pPr marL="32004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8pPr>
          <a:lvl9pPr marL="36576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9pPr>
        </a:lstStyle>
        <a:p xmlns:a="http://schemas.openxmlformats.org/drawingml/2006/main">
          <a:pPr algn="ctr"/>
          <a:endParaRPr lang="th-TH"/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0.21804</cdr:x>
      <cdr:y>0.34277</cdr:y>
    </cdr:from>
    <cdr:to>
      <cdr:x>0.6233</cdr:x>
      <cdr:y>0.43138</cdr:y>
    </cdr:to>
    <cdr:sp macro="" textlink="">
      <cdr:nvSpPr>
        <cdr:cNvPr id="2" name="Right Arrow 1"/>
        <cdr:cNvSpPr/>
      </cdr:nvSpPr>
      <cdr:spPr>
        <a:xfrm xmlns:a="http://schemas.openxmlformats.org/drawingml/2006/main" rot="1218098">
          <a:off x="1960555" y="2063386"/>
          <a:ext cx="3643936" cy="533415"/>
        </a:xfrm>
        <a:prstGeom xmlns:a="http://schemas.openxmlformats.org/drawingml/2006/main" prst="rightArrow">
          <a:avLst/>
        </a:prstGeom>
      </cdr:spPr>
      <cdr:style>
        <a:lnRef xmlns:a="http://schemas.openxmlformats.org/drawingml/2006/main" idx="2">
          <a:schemeClr val="accent2">
            <a:shade val="50000"/>
          </a:schemeClr>
        </a:lnRef>
        <a:fillRef xmlns:a="http://schemas.openxmlformats.org/drawingml/2006/main" idx="1">
          <a:schemeClr val="accent2"/>
        </a:fillRef>
        <a:effectRef xmlns:a="http://schemas.openxmlformats.org/drawingml/2006/main" idx="0">
          <a:schemeClr val="accent2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vertOverflow="clip"/>
        <a:lstStyle xmlns:a="http://schemas.openxmlformats.org/drawingml/2006/main"/>
        <a:p xmlns:a="http://schemas.openxmlformats.org/drawingml/2006/main">
          <a:endParaRPr lang="en-US"/>
        </a:p>
      </cdr:txBody>
    </cdr:sp>
  </cdr:relSizeAnchor>
  <cdr:relSizeAnchor xmlns:cdr="http://schemas.openxmlformats.org/drawingml/2006/chartDrawing">
    <cdr:from>
      <cdr:x>0.36441</cdr:x>
      <cdr:y>0.22785</cdr:y>
    </cdr:from>
    <cdr:to>
      <cdr:x>0.54862</cdr:x>
      <cdr:y>0.35444</cdr:y>
    </cdr:to>
    <cdr:sp macro="" textlink="">
      <cdr:nvSpPr>
        <cdr:cNvPr id="3" name="TextBox 2"/>
        <cdr:cNvSpPr txBox="1"/>
      </cdr:nvSpPr>
      <cdr:spPr>
        <a:xfrm xmlns:a="http://schemas.openxmlformats.org/drawingml/2006/main">
          <a:off x="3276600" y="1371600"/>
          <a:ext cx="1656343" cy="762046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pPr algn="ctr"/>
          <a:r>
            <a:rPr lang="en-US" sz="1800" b="1" dirty="0" smtClean="0"/>
            <a:t>NPL decreased dramatically</a:t>
          </a:r>
          <a:endParaRPr lang="en-US" sz="1800" b="1" dirty="0"/>
        </a:p>
      </cdr:txBody>
    </cdr:sp>
  </cdr:relSizeAnchor>
  <cdr:relSizeAnchor xmlns:cdr="http://schemas.openxmlformats.org/drawingml/2006/chartDrawing">
    <cdr:from>
      <cdr:x>0.64407</cdr:x>
      <cdr:y>0.34177</cdr:y>
    </cdr:from>
    <cdr:to>
      <cdr:x>0.79661</cdr:x>
      <cdr:y>0.64557</cdr:y>
    </cdr:to>
    <cdr:sp macro="" textlink="">
      <cdr:nvSpPr>
        <cdr:cNvPr id="4" name="TextBox 1"/>
        <cdr:cNvSpPr txBox="1"/>
      </cdr:nvSpPr>
      <cdr:spPr>
        <a:xfrm xmlns:a="http://schemas.openxmlformats.org/drawingml/2006/main">
          <a:off x="5791200" y="2057400"/>
          <a:ext cx="1371599" cy="18288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/>
          <a:r>
            <a:rPr lang="en-US" sz="1800" b="1" dirty="0" smtClean="0"/>
            <a:t>2008/09</a:t>
          </a:r>
        </a:p>
        <a:p xmlns:a="http://schemas.openxmlformats.org/drawingml/2006/main">
          <a:pPr algn="ctr"/>
          <a:r>
            <a:rPr lang="en-US" sz="1800" b="1" dirty="0" smtClean="0"/>
            <a:t>Global Economic Crisis</a:t>
          </a:r>
        </a:p>
        <a:p xmlns:a="http://schemas.openxmlformats.org/drawingml/2006/main">
          <a:pPr algn="ctr"/>
          <a:r>
            <a:rPr lang="en-US" sz="1800" b="1" dirty="0" smtClean="0"/>
            <a:t>Real GDP</a:t>
          </a:r>
        </a:p>
        <a:p xmlns:a="http://schemas.openxmlformats.org/drawingml/2006/main">
          <a:pPr algn="ctr"/>
          <a:r>
            <a:rPr lang="en-US" sz="1800" b="1" dirty="0" smtClean="0"/>
            <a:t> -2.4 </a:t>
          </a:r>
          <a:endParaRPr lang="en-US" sz="1800" b="1" dirty="0"/>
        </a:p>
      </cdr:txBody>
    </cdr:sp>
  </cdr:relSizeAnchor>
  <cdr:relSizeAnchor xmlns:cdr="http://schemas.openxmlformats.org/drawingml/2006/chartDrawing">
    <cdr:from>
      <cdr:x>0.84746</cdr:x>
      <cdr:y>0.40506</cdr:y>
    </cdr:from>
    <cdr:to>
      <cdr:x>0.94915</cdr:x>
      <cdr:y>0.67089</cdr:y>
    </cdr:to>
    <cdr:sp macro="" textlink="">
      <cdr:nvSpPr>
        <cdr:cNvPr id="5" name="TextBox 1"/>
        <cdr:cNvSpPr txBox="1"/>
      </cdr:nvSpPr>
      <cdr:spPr>
        <a:xfrm xmlns:a="http://schemas.openxmlformats.org/drawingml/2006/main">
          <a:off x="7490847" y="2438400"/>
          <a:ext cx="898901" cy="160020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wrap="square" rtlCol="0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/>
          <a:r>
            <a:rPr lang="en-US" sz="1800" b="1" dirty="0" smtClean="0"/>
            <a:t>2011</a:t>
          </a:r>
        </a:p>
        <a:p xmlns:a="http://schemas.openxmlformats.org/drawingml/2006/main">
          <a:pPr algn="ctr"/>
          <a:r>
            <a:rPr lang="en-US" sz="1800" b="1" dirty="0" smtClean="0"/>
            <a:t>Flood  </a:t>
          </a:r>
        </a:p>
        <a:p xmlns:a="http://schemas.openxmlformats.org/drawingml/2006/main">
          <a:pPr algn="ctr"/>
          <a:r>
            <a:rPr lang="en-US" sz="1800" b="1" dirty="0" smtClean="0"/>
            <a:t>Q4 GDP</a:t>
          </a:r>
        </a:p>
        <a:p xmlns:a="http://schemas.openxmlformats.org/drawingml/2006/main">
          <a:pPr algn="ctr"/>
          <a:r>
            <a:rPr lang="en-US" sz="1800" b="1" dirty="0" smtClean="0"/>
            <a:t> -8.9% </a:t>
          </a:r>
          <a:endParaRPr lang="en-US" sz="1800" b="1" dirty="0"/>
        </a:p>
      </cdr:txBody>
    </cdr:sp>
  </cdr:relSizeAnchor>
  <cdr:relSizeAnchor xmlns:cdr="http://schemas.openxmlformats.org/drawingml/2006/chartDrawing">
    <cdr:from>
      <cdr:x>0.66379</cdr:x>
      <cdr:y>0.63291</cdr:y>
    </cdr:from>
    <cdr:to>
      <cdr:x>0.7931</cdr:x>
      <cdr:y>0.74684</cdr:y>
    </cdr:to>
    <cdr:sp macro="" textlink="">
      <cdr:nvSpPr>
        <cdr:cNvPr id="6" name="Oval 5"/>
        <cdr:cNvSpPr/>
      </cdr:nvSpPr>
      <cdr:spPr>
        <a:xfrm xmlns:a="http://schemas.openxmlformats.org/drawingml/2006/main">
          <a:off x="5867400" y="3810000"/>
          <a:ext cx="1143000" cy="685800"/>
        </a:xfrm>
        <a:prstGeom xmlns:a="http://schemas.openxmlformats.org/drawingml/2006/main" prst="ellipse">
          <a:avLst/>
        </a:prstGeom>
        <a:noFill xmlns:a="http://schemas.openxmlformats.org/drawingml/2006/main"/>
        <a:ln xmlns:a="http://schemas.openxmlformats.org/drawingml/2006/main" w="25400" cap="flat" cmpd="sng" algn="ctr">
          <a:solidFill>
            <a:srgbClr val="FF0000"/>
          </a:solidFill>
          <a:prstDash val="dash"/>
        </a:ln>
        <a:effectLst xmlns:a="http://schemas.openxmlformats.org/drawingml/2006/main"/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tlCol="0" anchor="ctr"/>
        <a:lstStyle xmlns:a="http://schemas.openxmlformats.org/drawingml/2006/main">
          <a:defPPr>
            <a:defRPr lang="en-US"/>
          </a:defPPr>
          <a:lvl1pPr marL="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1pPr>
          <a:lvl2pPr marL="4572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2pPr>
          <a:lvl3pPr marL="9144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3pPr>
          <a:lvl4pPr marL="13716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4pPr>
          <a:lvl5pPr marL="18288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5pPr>
          <a:lvl6pPr marL="22860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6pPr>
          <a:lvl7pPr marL="27432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7pPr>
          <a:lvl8pPr marL="32004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8pPr>
          <a:lvl9pPr marL="36576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9pPr>
        </a:lstStyle>
        <a:p xmlns:a="http://schemas.openxmlformats.org/drawingml/2006/main">
          <a:pPr algn="ctr"/>
          <a:endParaRPr lang="th-TH"/>
        </a:p>
      </cdr:txBody>
    </cdr:sp>
  </cdr:relSizeAnchor>
</c:userShapes>
</file>

<file path=ppt/drawings/drawing3.xml><?xml version="1.0" encoding="utf-8"?>
<c:userShapes xmlns:c="http://schemas.openxmlformats.org/drawingml/2006/chart">
  <cdr:relSizeAnchor xmlns:cdr="http://schemas.openxmlformats.org/drawingml/2006/chartDrawing">
    <cdr:from>
      <cdr:x>0.40351</cdr:x>
      <cdr:y>0.02817</cdr:y>
    </cdr:from>
    <cdr:to>
      <cdr:x>0.63158</cdr:x>
      <cdr:y>0.25003</cdr:y>
    </cdr:to>
    <cdr:sp macro="" textlink="">
      <cdr:nvSpPr>
        <cdr:cNvPr id="2" name="TextBox 8"/>
        <cdr:cNvSpPr txBox="1"/>
      </cdr:nvSpPr>
      <cdr:spPr>
        <a:xfrm xmlns:a="http://schemas.openxmlformats.org/drawingml/2006/main">
          <a:off x="3505201" y="152400"/>
          <a:ext cx="1981199" cy="1200329"/>
        </a:xfrm>
        <a:prstGeom xmlns:a="http://schemas.openxmlformats.org/drawingml/2006/main" prst="rect">
          <a:avLst/>
        </a:prstGeom>
        <a:solidFill xmlns:a="http://schemas.openxmlformats.org/drawingml/2006/main">
          <a:srgbClr val="FFFF00"/>
        </a:solidFill>
      </cdr:spPr>
      <cdr:txBody>
        <a:bodyPr xmlns:a="http://schemas.openxmlformats.org/drawingml/2006/main" wrap="square" rtlCol="0">
          <a:spAutoFit/>
        </a:bodyPr>
        <a:lstStyle xmlns:a="http://schemas.openxmlformats.org/drawingml/2006/main">
          <a:defPPr>
            <a:defRPr lang="en-US"/>
          </a:defPPr>
          <a:lvl1pPr marL="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1pPr>
          <a:lvl2pPr marL="4572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2pPr>
          <a:lvl3pPr marL="9144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3pPr>
          <a:lvl4pPr marL="13716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4pPr>
          <a:lvl5pPr marL="18288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5pPr>
          <a:lvl6pPr marL="22860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6pPr>
          <a:lvl7pPr marL="27432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7pPr>
          <a:lvl8pPr marL="32004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8pPr>
          <a:lvl9pPr marL="3657600" algn="l" defTabSz="914400" rtl="0" eaLnBrk="1" latinLnBrk="0" hangingPunct="1">
            <a:defRPr sz="1800" kern="1200">
              <a:solidFill>
                <a:sysClr val="windowText" lastClr="000000"/>
              </a:solidFill>
              <a:latin typeface="Calibri"/>
            </a:defRPr>
          </a:lvl9pPr>
        </a:lstStyle>
        <a:p xmlns:a="http://schemas.openxmlformats.org/drawingml/2006/main">
          <a:pPr algn="ctr"/>
          <a:r>
            <a:rPr lang="en-US" sz="2400" b="1" dirty="0" smtClean="0"/>
            <a:t>Global Crisis </a:t>
          </a:r>
        </a:p>
        <a:p xmlns:a="http://schemas.openxmlformats.org/drawingml/2006/main">
          <a:pPr algn="ctr"/>
          <a:r>
            <a:rPr lang="en-US" sz="2400" b="1" dirty="0" smtClean="0"/>
            <a:t>2009  Real GDP -2.4%</a:t>
          </a:r>
        </a:p>
      </cdr:txBody>
    </cdr:sp>
  </cdr:relSizeAnchor>
  <cdr:relSizeAnchor xmlns:cdr="http://schemas.openxmlformats.org/drawingml/2006/chartDrawing">
    <cdr:from>
      <cdr:x>0.42105</cdr:x>
      <cdr:y>0.26761</cdr:y>
    </cdr:from>
    <cdr:to>
      <cdr:x>0.74561</cdr:x>
      <cdr:y>0.67606</cdr:y>
    </cdr:to>
    <cdr:sp macro="" textlink="">
      <cdr:nvSpPr>
        <cdr:cNvPr id="3" name="Oval 2"/>
        <cdr:cNvSpPr/>
      </cdr:nvSpPr>
      <cdr:spPr>
        <a:xfrm xmlns:a="http://schemas.openxmlformats.org/drawingml/2006/main">
          <a:off x="3657600" y="1447800"/>
          <a:ext cx="2819400" cy="2209800"/>
        </a:xfrm>
        <a:prstGeom xmlns:a="http://schemas.openxmlformats.org/drawingml/2006/main" prst="ellipse">
          <a:avLst/>
        </a:prstGeom>
        <a:noFill xmlns:a="http://schemas.openxmlformats.org/drawingml/2006/main"/>
        <a:ln xmlns:a="http://schemas.openxmlformats.org/drawingml/2006/main" w="25400" cap="flat" cmpd="sng" algn="ctr">
          <a:solidFill>
            <a:srgbClr val="FF0000"/>
          </a:solidFill>
          <a:prstDash val="dash"/>
        </a:ln>
        <a:effectLst xmlns:a="http://schemas.openxmlformats.org/drawingml/2006/main"/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tlCol="0" anchor="ctr"/>
        <a:lstStyle xmlns:a="http://schemas.openxmlformats.org/drawingml/2006/main">
          <a:defPPr>
            <a:defRPr lang="en-US"/>
          </a:defPPr>
          <a:lvl1pPr marL="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1pPr>
          <a:lvl2pPr marL="4572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2pPr>
          <a:lvl3pPr marL="9144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3pPr>
          <a:lvl4pPr marL="13716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4pPr>
          <a:lvl5pPr marL="18288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5pPr>
          <a:lvl6pPr marL="22860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6pPr>
          <a:lvl7pPr marL="27432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7pPr>
          <a:lvl8pPr marL="32004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8pPr>
          <a:lvl9pPr marL="3657600" algn="l" defTabSz="914400" rtl="0" eaLnBrk="1" latinLnBrk="0" hangingPunct="1">
            <a:defRPr sz="1800" kern="1200">
              <a:solidFill>
                <a:sysClr val="window" lastClr="FFFFFF"/>
              </a:solidFill>
              <a:latin typeface="Calibri"/>
            </a:defRPr>
          </a:lvl9pPr>
        </a:lstStyle>
        <a:p xmlns:a="http://schemas.openxmlformats.org/drawingml/2006/main">
          <a:pPr algn="ctr"/>
          <a:endParaRPr lang="th-TH"/>
        </a:p>
      </cdr:txBody>
    </cdr:sp>
  </cdr:relSizeAnchor>
  <cdr:relSizeAnchor xmlns:cdr="http://schemas.openxmlformats.org/drawingml/2006/chartDrawing">
    <cdr:from>
      <cdr:x>0.87719</cdr:x>
      <cdr:y>0.52113</cdr:y>
    </cdr:from>
    <cdr:to>
      <cdr:x>0.98067</cdr:x>
      <cdr:y>0.8169</cdr:y>
    </cdr:to>
    <cdr:sp macro="" textlink="">
      <cdr:nvSpPr>
        <cdr:cNvPr id="4" name="TextBox 1"/>
        <cdr:cNvSpPr txBox="1"/>
      </cdr:nvSpPr>
      <cdr:spPr>
        <a:xfrm xmlns:a="http://schemas.openxmlformats.org/drawingml/2006/main">
          <a:off x="7620000" y="2819400"/>
          <a:ext cx="898901" cy="1600200"/>
        </a:xfrm>
        <a:prstGeom xmlns:a="http://schemas.openxmlformats.org/drawingml/2006/main" prst="rect">
          <a:avLst/>
        </a:prstGeom>
        <a:solidFill xmlns:a="http://schemas.openxmlformats.org/drawingml/2006/main">
          <a:srgbClr val="FFC000"/>
        </a:solidFill>
      </cdr:spPr>
      <cdr:txBody>
        <a:bodyPr xmlns:a="http://schemas.openxmlformats.org/drawingml/2006/main" wrap="square" rtlCol="0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/>
          <a:r>
            <a:rPr lang="en-US" sz="1800" b="1" dirty="0" smtClean="0">
              <a:solidFill>
                <a:schemeClr val="tx1"/>
              </a:solidFill>
            </a:rPr>
            <a:t>2011</a:t>
          </a:r>
        </a:p>
        <a:p xmlns:a="http://schemas.openxmlformats.org/drawingml/2006/main">
          <a:pPr algn="ctr"/>
          <a:r>
            <a:rPr lang="en-US" sz="1800" b="1" dirty="0" smtClean="0">
              <a:solidFill>
                <a:schemeClr val="tx1"/>
              </a:solidFill>
            </a:rPr>
            <a:t>Flood  </a:t>
          </a:r>
        </a:p>
        <a:p xmlns:a="http://schemas.openxmlformats.org/drawingml/2006/main">
          <a:pPr algn="ctr"/>
          <a:r>
            <a:rPr lang="en-US" sz="1800" b="1" dirty="0" smtClean="0">
              <a:solidFill>
                <a:schemeClr val="tx1"/>
              </a:solidFill>
            </a:rPr>
            <a:t>Q4 GDP</a:t>
          </a:r>
        </a:p>
        <a:p xmlns:a="http://schemas.openxmlformats.org/drawingml/2006/main">
          <a:pPr algn="ctr"/>
          <a:r>
            <a:rPr lang="en-US" sz="1800" b="1" dirty="0" smtClean="0">
              <a:solidFill>
                <a:schemeClr val="tx1"/>
              </a:solidFill>
            </a:rPr>
            <a:t> -8.9% </a:t>
          </a:r>
          <a:endParaRPr lang="en-US" sz="1800" b="1" dirty="0">
            <a:solidFill>
              <a:schemeClr val="tx1"/>
            </a:solidFill>
          </a:endParaRP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6400" cy="4964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4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8BF389-7EF9-4945-B792-4BBCFA687353}" type="datetimeFigureOut">
              <a:rPr lang="en-US" smtClean="0"/>
              <a:pPr/>
              <a:t>12/6/2012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9163" y="746125"/>
            <a:ext cx="4959350" cy="3721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452" y="4716707"/>
            <a:ext cx="5438775" cy="44677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9430218"/>
            <a:ext cx="2946400" cy="4964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49688" y="9430218"/>
            <a:ext cx="2946400" cy="49641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C92E364-2FCA-4D7D-B992-0FA9109EFCF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257FF9-1558-4247-997E-F275FF2C2410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682C5A-24E5-449C-893D-61C43B22F7FF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0C582B-2E73-4BF6-B64B-E7E0A10A8B6C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4C1A4A-8037-4307-B9CC-21A63E3EF82F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AEB03-09E9-4016-B83A-C3CDE6CDB6C3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B9AF04-A483-417B-B5CD-E89B2EF95388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4284D-2DC7-4161-994E-26F5AFFC610A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3E12E2-2FAA-430E-9A8A-BF31605F4B67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F3E45A-303B-46E2-B611-C25920A59760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336B07-ECA3-47E9-8B6C-247AE65AAE23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40AB4F-5415-4DFD-8268-49F1E77AE2EA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76AD27-D5D1-4717-9C00-136B7B8E2A77}" type="datetime1">
              <a:rPr lang="en-US" smtClean="0"/>
              <a:pPr/>
              <a:t>12/6/2012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E31050-0C55-466E-A65D-FA669D59FB6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457200"/>
            <a:ext cx="7696200" cy="3200400"/>
          </a:xfrm>
          <a:solidFill>
            <a:srgbClr val="FFC000"/>
          </a:solidFill>
        </p:spPr>
        <p:txBody>
          <a:bodyPr>
            <a:noAutofit/>
          </a:bodyPr>
          <a:lstStyle/>
          <a:p>
            <a:r>
              <a:rPr lang="en-US" sz="4800" b="1" dirty="0" smtClean="0"/>
              <a:t>Policy Coordination in Promoting Financial Stability and Economic Growth: Thailand’s Experience</a:t>
            </a:r>
            <a:endParaRPr lang="en-US" sz="4800" b="1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152400" y="3810000"/>
            <a:ext cx="8458200" cy="28956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Wetang</a:t>
            </a:r>
            <a:r>
              <a:rPr kumimoji="0" lang="en-US" sz="3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  <a:r>
              <a:rPr kumimoji="0" lang="en-US" sz="36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Phuangsup</a:t>
            </a:r>
            <a:r>
              <a:rPr kumimoji="0" lang="en-US" sz="36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, Ph.D.</a:t>
            </a:r>
          </a:p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200" dirty="0" smtClean="0">
                <a:latin typeface="+mj-lt"/>
                <a:ea typeface="+mj-ea"/>
                <a:cs typeface="+mj-cs"/>
              </a:rPr>
              <a:t>Director of Special Financial Institution Division</a:t>
            </a:r>
            <a:endParaRPr kumimoji="0" lang="en-US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z="3200" dirty="0" smtClean="0">
                <a:latin typeface="+mj-lt"/>
                <a:ea typeface="+mj-ea"/>
                <a:cs typeface="+mj-cs"/>
              </a:rPr>
              <a:t>Fiscal Policy Office</a:t>
            </a:r>
          </a:p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Ministry of Finance</a:t>
            </a:r>
            <a:endParaRPr kumimoji="0" lang="en-US" sz="40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 txBox="1">
            <a:spLocks/>
          </p:cNvSpPr>
          <p:nvPr/>
        </p:nvSpPr>
        <p:spPr>
          <a:xfrm>
            <a:off x="228600" y="76200"/>
            <a:ext cx="8458200" cy="609600"/>
          </a:xfrm>
          <a:prstGeom prst="rect">
            <a:avLst/>
          </a:prstGeom>
          <a:solidFill>
            <a:srgbClr val="FFC000"/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742950" marR="0" lvl="0" indent="-74295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Thailand’s Economic Growth Rate</a:t>
            </a:r>
          </a:p>
        </p:txBody>
      </p:sp>
      <p:graphicFrame>
        <p:nvGraphicFramePr>
          <p:cNvPr id="14" name="Chart 13"/>
          <p:cNvGraphicFramePr/>
          <p:nvPr/>
        </p:nvGraphicFramePr>
        <p:xfrm>
          <a:off x="152400" y="762000"/>
          <a:ext cx="8686800" cy="601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6" name="TextBox 15"/>
          <p:cNvSpPr txBox="1"/>
          <p:nvPr/>
        </p:nvSpPr>
        <p:spPr>
          <a:xfrm>
            <a:off x="2971800" y="990600"/>
            <a:ext cx="4953000" cy="646331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sz="3600" b="1" dirty="0" smtClean="0"/>
              <a:t>1980 – 1996 </a:t>
            </a:r>
            <a:r>
              <a:rPr lang="en-US" sz="3600" b="1" dirty="0" err="1" smtClean="0"/>
              <a:t>ave</a:t>
            </a:r>
            <a:r>
              <a:rPr lang="en-US" sz="3600" b="1" dirty="0" smtClean="0"/>
              <a:t>. 7.8%</a:t>
            </a:r>
            <a:endParaRPr lang="en-US" sz="36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1295400" y="5715000"/>
            <a:ext cx="3886200" cy="523220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1997/98 Economic Crisis</a:t>
            </a:r>
            <a:endParaRPr lang="en-US" sz="2800" b="1" dirty="0"/>
          </a:p>
        </p:txBody>
      </p:sp>
      <p:sp>
        <p:nvSpPr>
          <p:cNvPr id="6" name="Oval 5"/>
          <p:cNvSpPr/>
          <p:nvPr/>
        </p:nvSpPr>
        <p:spPr>
          <a:xfrm>
            <a:off x="533400" y="1752600"/>
            <a:ext cx="4648200" cy="2209800"/>
          </a:xfrm>
          <a:prstGeom prst="ellipse">
            <a:avLst/>
          </a:prstGeom>
          <a:noFill/>
          <a:ln>
            <a:solidFill>
              <a:srgbClr val="FF000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h-TH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5" grpId="0" animBg="1"/>
      <p:bldP spid="6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 txBox="1">
            <a:spLocks/>
          </p:cNvSpPr>
          <p:nvPr/>
        </p:nvSpPr>
        <p:spPr>
          <a:xfrm>
            <a:off x="228600" y="76200"/>
            <a:ext cx="8458200" cy="609600"/>
          </a:xfrm>
          <a:prstGeom prst="rect">
            <a:avLst/>
          </a:prstGeom>
          <a:solidFill>
            <a:srgbClr val="FFC000"/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742950" marR="0" lvl="0" indent="-74295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Thailand’s Inflation</a:t>
            </a:r>
            <a:r>
              <a:rPr kumimoji="0" lang="en-US" sz="4000" b="1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Rate</a:t>
            </a:r>
          </a:p>
        </p:txBody>
      </p:sp>
      <p:graphicFrame>
        <p:nvGraphicFramePr>
          <p:cNvPr id="14" name="Chart 13"/>
          <p:cNvGraphicFramePr/>
          <p:nvPr/>
        </p:nvGraphicFramePr>
        <p:xfrm>
          <a:off x="152400" y="762000"/>
          <a:ext cx="8686800" cy="601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6" name="TextBox 15"/>
          <p:cNvSpPr txBox="1"/>
          <p:nvPr/>
        </p:nvSpPr>
        <p:spPr>
          <a:xfrm>
            <a:off x="1676400" y="3352800"/>
            <a:ext cx="2438400" cy="461665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US" sz="2400" b="1" dirty="0" smtClean="0"/>
              <a:t>1980-96 </a:t>
            </a:r>
            <a:r>
              <a:rPr lang="en-US" sz="2400" b="1" dirty="0" err="1" smtClean="0"/>
              <a:t>ave</a:t>
            </a:r>
            <a:r>
              <a:rPr lang="en-US" sz="2400" b="1" dirty="0" smtClean="0"/>
              <a:t> 4.6%</a:t>
            </a:r>
            <a:endParaRPr lang="en-US" sz="2400" b="1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6172200" y="3429000"/>
            <a:ext cx="2514600" cy="461665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smtClean="0"/>
              <a:t>1999-12 </a:t>
            </a:r>
            <a:r>
              <a:rPr lang="en-US" sz="2400" b="1" dirty="0" err="1" smtClean="0"/>
              <a:t>ave</a:t>
            </a:r>
            <a:r>
              <a:rPr lang="en-US" sz="2400" b="1" dirty="0" smtClean="0"/>
              <a:t> 2.6%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9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 txBox="1">
            <a:spLocks/>
          </p:cNvSpPr>
          <p:nvPr/>
        </p:nvSpPr>
        <p:spPr>
          <a:xfrm>
            <a:off x="228600" y="76200"/>
            <a:ext cx="8458200" cy="609600"/>
          </a:xfrm>
          <a:prstGeom prst="rect">
            <a:avLst/>
          </a:prstGeom>
          <a:solidFill>
            <a:srgbClr val="FFC000"/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742950" marR="0" lvl="0" indent="-74295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NPL to Loan ratio (end</a:t>
            </a:r>
            <a:r>
              <a:rPr kumimoji="0" lang="en-US" sz="4000" b="1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of yr)</a:t>
            </a:r>
            <a:r>
              <a:rPr kumimoji="0" lang="en-US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</a:p>
        </p:txBody>
      </p:sp>
      <p:graphicFrame>
        <p:nvGraphicFramePr>
          <p:cNvPr id="14" name="Chart 13"/>
          <p:cNvGraphicFramePr/>
          <p:nvPr/>
        </p:nvGraphicFramePr>
        <p:xfrm>
          <a:off x="152400" y="762000"/>
          <a:ext cx="8839200" cy="6019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5943600" y="990600"/>
            <a:ext cx="2286000" cy="1200329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smtClean="0"/>
              <a:t>1999-2012</a:t>
            </a:r>
          </a:p>
          <a:p>
            <a:pPr algn="ctr"/>
            <a:r>
              <a:rPr lang="en-US" sz="2400" b="1" dirty="0" smtClean="0"/>
              <a:t>Inflation 2.6%</a:t>
            </a:r>
          </a:p>
          <a:p>
            <a:pPr algn="ctr"/>
            <a:r>
              <a:rPr lang="en-US" sz="2400" b="1" dirty="0" smtClean="0"/>
              <a:t>GDP growth 4.3</a:t>
            </a:r>
            <a:endParaRPr lang="en-US" sz="24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228600" y="838200"/>
          <a:ext cx="8686800" cy="5410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457200" y="152400"/>
            <a:ext cx="8458200" cy="609600"/>
          </a:xfrm>
          <a:prstGeom prst="rect">
            <a:avLst/>
          </a:prstGeom>
          <a:solidFill>
            <a:srgbClr val="FFC000"/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742950" marR="0" lvl="0" indent="-74295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en-US" sz="4000" b="1" dirty="0" smtClean="0">
                <a:latin typeface="+mj-lt"/>
                <a:ea typeface="+mj-ea"/>
                <a:cs typeface="+mj-cs"/>
              </a:rPr>
              <a:t>Profit of Banking Sector</a:t>
            </a:r>
            <a:endParaRPr kumimoji="0" lang="en-US" sz="40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8534400" y="6400800"/>
            <a:ext cx="457200" cy="365125"/>
          </a:xfrm>
        </p:spPr>
        <p:txBody>
          <a:bodyPr/>
          <a:lstStyle/>
          <a:p>
            <a:fld id="{B7E31050-0C55-466E-A65D-FA669D59FB68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5" name="Right Arrow 4"/>
          <p:cNvSpPr/>
          <p:nvPr/>
        </p:nvSpPr>
        <p:spPr>
          <a:xfrm flipV="1">
            <a:off x="457200" y="3752671"/>
            <a:ext cx="8229600" cy="381000"/>
          </a:xfrm>
          <a:prstGeom prst="rightArrow">
            <a:avLst>
              <a:gd name="adj1" fmla="val 50000"/>
              <a:gd name="adj2" fmla="val 245692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th-TH"/>
          </a:p>
        </p:txBody>
      </p:sp>
      <p:sp>
        <p:nvSpPr>
          <p:cNvPr id="6" name="TextBox 5"/>
          <p:cNvSpPr txBox="1"/>
          <p:nvPr/>
        </p:nvSpPr>
        <p:spPr>
          <a:xfrm>
            <a:off x="152400" y="4133671"/>
            <a:ext cx="1524000" cy="1200329"/>
          </a:xfrm>
          <a:prstGeom prst="rect">
            <a:avLst/>
          </a:prstGeom>
          <a:solidFill>
            <a:srgbClr val="C00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b="1" u="sng" dirty="0" smtClean="0">
                <a:solidFill>
                  <a:schemeClr val="bg1"/>
                </a:solidFill>
              </a:rPr>
              <a:t>1997/98</a:t>
            </a:r>
            <a:r>
              <a:rPr lang="en-US" sz="2400" b="1" dirty="0" smtClean="0">
                <a:solidFill>
                  <a:schemeClr val="bg1"/>
                </a:solidFill>
              </a:rPr>
              <a:t> Economic Crisis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838200" y="2164140"/>
            <a:ext cx="1447800" cy="1569660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b="1" u="sng" dirty="0" smtClean="0"/>
              <a:t>2000</a:t>
            </a:r>
            <a:r>
              <a:rPr lang="en-US" sz="2400" b="1" dirty="0" smtClean="0"/>
              <a:t> Adopted</a:t>
            </a:r>
          </a:p>
          <a:p>
            <a:pPr algn="ctr"/>
            <a:r>
              <a:rPr lang="en-US" sz="2400" b="1" dirty="0" smtClean="0"/>
              <a:t>Inflation Target</a:t>
            </a:r>
            <a:endParaRPr lang="en-US" sz="2400" b="1" dirty="0"/>
          </a:p>
        </p:txBody>
      </p:sp>
      <p:sp>
        <p:nvSpPr>
          <p:cNvPr id="8" name="TextBox 7"/>
          <p:cNvSpPr txBox="1"/>
          <p:nvPr/>
        </p:nvSpPr>
        <p:spPr>
          <a:xfrm>
            <a:off x="2362200" y="1828800"/>
            <a:ext cx="1447800" cy="1938992"/>
          </a:xfrm>
          <a:prstGeom prst="rect">
            <a:avLst/>
          </a:prstGeom>
          <a:solidFill>
            <a:srgbClr val="92D05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b="1" u="sng" dirty="0" smtClean="0"/>
              <a:t>2001</a:t>
            </a:r>
          </a:p>
          <a:p>
            <a:pPr algn="ctr"/>
            <a:r>
              <a:rPr lang="en-US" sz="2400" b="1" dirty="0" smtClean="0"/>
              <a:t> Thai Asset </a:t>
            </a:r>
            <a:r>
              <a:rPr lang="en-US" sz="2400" b="1" dirty="0" err="1" smtClean="0"/>
              <a:t>Mnm’t</a:t>
            </a:r>
            <a:r>
              <a:rPr lang="en-US" sz="2400" b="1" dirty="0" smtClean="0"/>
              <a:t> Corp. Act.</a:t>
            </a:r>
          </a:p>
        </p:txBody>
      </p:sp>
      <p:sp>
        <p:nvSpPr>
          <p:cNvPr id="12" name="Title 1"/>
          <p:cNvSpPr txBox="1">
            <a:spLocks/>
          </p:cNvSpPr>
          <p:nvPr/>
        </p:nvSpPr>
        <p:spPr>
          <a:xfrm>
            <a:off x="457200" y="76200"/>
            <a:ext cx="8458200" cy="1066800"/>
          </a:xfrm>
          <a:prstGeom prst="rect">
            <a:avLst/>
          </a:prstGeom>
          <a:solidFill>
            <a:srgbClr val="FFC000"/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742950" lvl="0" indent="-742950" algn="ctr">
              <a:spcBef>
                <a:spcPct val="0"/>
              </a:spcBef>
              <a:defRPr/>
            </a:pPr>
            <a:r>
              <a:rPr kumimoji="0" lang="en-US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Hi-lighted of Post-Crisis </a:t>
            </a:r>
          </a:p>
          <a:p>
            <a:pPr marL="742950" lvl="0" indent="-742950" algn="ctr">
              <a:spcBef>
                <a:spcPct val="0"/>
              </a:spcBef>
              <a:defRPr/>
            </a:pPr>
            <a:r>
              <a:rPr lang="en-US" sz="3600" b="1" dirty="0" smtClean="0">
                <a:latin typeface="+mj-lt"/>
                <a:ea typeface="+mj-ea"/>
                <a:cs typeface="+mj-cs"/>
              </a:rPr>
              <a:t>Policy Coordination</a:t>
            </a:r>
            <a:endParaRPr kumimoji="0" lang="en-US" sz="3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657600" y="4133671"/>
            <a:ext cx="2514600" cy="1200329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b="1" u="sng" dirty="0" smtClean="0"/>
              <a:t>2004-2008</a:t>
            </a:r>
            <a:r>
              <a:rPr lang="en-US" sz="2400" b="1" dirty="0" smtClean="0"/>
              <a:t>  Financial Sector Development Plan</a:t>
            </a:r>
            <a:endParaRPr lang="en-US" sz="2400" b="1" dirty="0"/>
          </a:p>
        </p:txBody>
      </p:sp>
      <p:sp>
        <p:nvSpPr>
          <p:cNvPr id="13" name="TextBox 12"/>
          <p:cNvSpPr txBox="1"/>
          <p:nvPr/>
        </p:nvSpPr>
        <p:spPr>
          <a:xfrm>
            <a:off x="6248400" y="4133671"/>
            <a:ext cx="2667000" cy="1200329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b="1" u="sng" dirty="0" smtClean="0"/>
              <a:t>2009-2013</a:t>
            </a:r>
            <a:r>
              <a:rPr lang="en-US" sz="2400" b="1" dirty="0" smtClean="0"/>
              <a:t>  Financial Sector </a:t>
            </a:r>
            <a:r>
              <a:rPr lang="en-US" sz="2400" b="1" dirty="0" err="1" smtClean="0"/>
              <a:t>Dev’t</a:t>
            </a:r>
            <a:r>
              <a:rPr lang="en-US" sz="2400" b="1" dirty="0" smtClean="0"/>
              <a:t> Plan II</a:t>
            </a:r>
            <a:endParaRPr lang="en-US" sz="2400" b="1" dirty="0"/>
          </a:p>
        </p:txBody>
      </p:sp>
      <p:sp>
        <p:nvSpPr>
          <p:cNvPr id="15" name="TextBox 14"/>
          <p:cNvSpPr txBox="1"/>
          <p:nvPr/>
        </p:nvSpPr>
        <p:spPr>
          <a:xfrm>
            <a:off x="4038600" y="5429071"/>
            <a:ext cx="2438400" cy="1200329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b="1" u="sng" dirty="0" smtClean="0"/>
              <a:t>2005-2009</a:t>
            </a:r>
            <a:r>
              <a:rPr lang="en-US" sz="2400" b="1" dirty="0" smtClean="0"/>
              <a:t>  Capital Market </a:t>
            </a:r>
            <a:r>
              <a:rPr lang="en-US" sz="2400" b="1" dirty="0" err="1" smtClean="0"/>
              <a:t>Devel’t</a:t>
            </a:r>
            <a:r>
              <a:rPr lang="en-US" sz="2400" b="1" dirty="0" smtClean="0"/>
              <a:t> Plan</a:t>
            </a:r>
            <a:endParaRPr lang="en-US" sz="2400" b="1" dirty="0"/>
          </a:p>
        </p:txBody>
      </p:sp>
      <p:sp>
        <p:nvSpPr>
          <p:cNvPr id="16" name="TextBox 15"/>
          <p:cNvSpPr txBox="1"/>
          <p:nvPr/>
        </p:nvSpPr>
        <p:spPr>
          <a:xfrm>
            <a:off x="6553200" y="5429071"/>
            <a:ext cx="2438400" cy="1200329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b="1" u="sng" dirty="0" smtClean="0"/>
              <a:t>2010-2014</a:t>
            </a:r>
            <a:r>
              <a:rPr lang="en-US" sz="2400" b="1" dirty="0" smtClean="0"/>
              <a:t>  Capital Market </a:t>
            </a:r>
            <a:r>
              <a:rPr lang="en-US" sz="2400" b="1" dirty="0" err="1" smtClean="0"/>
              <a:t>Devel’t</a:t>
            </a:r>
            <a:r>
              <a:rPr lang="en-US" sz="2400" b="1" dirty="0" smtClean="0"/>
              <a:t> Plan</a:t>
            </a:r>
            <a:endParaRPr lang="en-US" sz="2400" b="1" dirty="0"/>
          </a:p>
        </p:txBody>
      </p:sp>
      <p:sp>
        <p:nvSpPr>
          <p:cNvPr id="17" name="TextBox 16"/>
          <p:cNvSpPr txBox="1"/>
          <p:nvPr/>
        </p:nvSpPr>
        <p:spPr>
          <a:xfrm>
            <a:off x="5181600" y="2902803"/>
            <a:ext cx="3886200" cy="830997"/>
          </a:xfrm>
          <a:prstGeom prst="rect">
            <a:avLst/>
          </a:prstGeom>
          <a:solidFill>
            <a:srgbClr val="92D05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b="1" u="sng" dirty="0" smtClean="0"/>
              <a:t>2008</a:t>
            </a:r>
            <a:r>
              <a:rPr lang="en-US" sz="2400" b="1" dirty="0" smtClean="0"/>
              <a:t>  Capital Flow Policy Committee</a:t>
            </a:r>
            <a:endParaRPr lang="en-US" sz="2400" b="1" dirty="0"/>
          </a:p>
        </p:txBody>
      </p:sp>
      <p:sp>
        <p:nvSpPr>
          <p:cNvPr id="18" name="TextBox 17"/>
          <p:cNvSpPr txBox="1"/>
          <p:nvPr/>
        </p:nvSpPr>
        <p:spPr>
          <a:xfrm>
            <a:off x="5181600" y="1249740"/>
            <a:ext cx="1371600" cy="1569660"/>
          </a:xfrm>
          <a:prstGeom prst="rect">
            <a:avLst/>
          </a:prstGeom>
          <a:solidFill>
            <a:srgbClr val="92D05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400" b="1" u="sng" dirty="0" smtClean="0"/>
              <a:t>2008</a:t>
            </a:r>
          </a:p>
          <a:p>
            <a:pPr algn="ctr"/>
            <a:r>
              <a:rPr lang="en-US" sz="2400" b="1" dirty="0" smtClean="0"/>
              <a:t> Bank of Thailand Act.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14" grpId="0" animBg="1"/>
      <p:bldP spid="13" grpId="0" animBg="1"/>
      <p:bldP spid="15" grpId="0" animBg="1"/>
      <p:bldP spid="16" grpId="0" animBg="1"/>
      <p:bldP spid="17" grpId="0" animBg="1"/>
      <p:bldP spid="18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TextBox 20"/>
          <p:cNvSpPr txBox="1"/>
          <p:nvPr/>
        </p:nvSpPr>
        <p:spPr>
          <a:xfrm>
            <a:off x="304800" y="1905000"/>
            <a:ext cx="3581400" cy="4401205"/>
          </a:xfrm>
          <a:prstGeom prst="rect">
            <a:avLst/>
          </a:prstGeom>
          <a:solidFill>
            <a:schemeClr val="bg1"/>
          </a:solidFill>
          <a:ln w="381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Bank of Thailand</a:t>
            </a:r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8534400" y="6400800"/>
            <a:ext cx="457200" cy="365125"/>
          </a:xfrm>
        </p:spPr>
        <p:txBody>
          <a:bodyPr/>
          <a:lstStyle/>
          <a:p>
            <a:fld id="{B7E31050-0C55-466E-A65D-FA669D59FB68}" type="slidenum">
              <a:rPr lang="en-US" smtClean="0"/>
              <a:pPr/>
              <a:t>7</a:t>
            </a:fld>
            <a:endParaRPr lang="en-US" dirty="0"/>
          </a:p>
        </p:txBody>
      </p:sp>
      <p:sp>
        <p:nvSpPr>
          <p:cNvPr id="12" name="Title 1"/>
          <p:cNvSpPr txBox="1">
            <a:spLocks/>
          </p:cNvSpPr>
          <p:nvPr/>
        </p:nvSpPr>
        <p:spPr>
          <a:xfrm>
            <a:off x="457200" y="76200"/>
            <a:ext cx="8458200" cy="1066800"/>
          </a:xfrm>
          <a:prstGeom prst="rect">
            <a:avLst/>
          </a:prstGeom>
          <a:solidFill>
            <a:srgbClr val="FFC000"/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742950" lvl="0" indent="-742950" algn="ctr">
              <a:spcBef>
                <a:spcPct val="0"/>
              </a:spcBef>
              <a:defRPr/>
            </a:pPr>
            <a:r>
              <a:rPr kumimoji="0" lang="en-US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Financial Stability </a:t>
            </a:r>
            <a:r>
              <a:rPr lang="en-US" sz="3600" b="1" dirty="0" smtClean="0">
                <a:latin typeface="+mj-lt"/>
                <a:ea typeface="+mj-ea"/>
                <a:cs typeface="+mj-cs"/>
              </a:rPr>
              <a:t>Policy Coordination</a:t>
            </a:r>
            <a:endParaRPr kumimoji="0" lang="en-US" sz="36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914400" y="2590800"/>
            <a:ext cx="2438400" cy="1384995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Monetary Policy Committee</a:t>
            </a:r>
            <a:endParaRPr lang="en-US" sz="2800" b="1" dirty="0"/>
          </a:p>
        </p:txBody>
      </p:sp>
      <p:sp>
        <p:nvSpPr>
          <p:cNvPr id="19" name="TextBox 18"/>
          <p:cNvSpPr txBox="1"/>
          <p:nvPr/>
        </p:nvSpPr>
        <p:spPr>
          <a:xfrm>
            <a:off x="914400" y="4114800"/>
            <a:ext cx="2438400" cy="1815882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Financial Institution Policy Committee</a:t>
            </a:r>
            <a:endParaRPr lang="en-US" sz="2800" b="1" dirty="0"/>
          </a:p>
        </p:txBody>
      </p:sp>
      <p:sp>
        <p:nvSpPr>
          <p:cNvPr id="20" name="TextBox 19"/>
          <p:cNvSpPr txBox="1"/>
          <p:nvPr/>
        </p:nvSpPr>
        <p:spPr>
          <a:xfrm>
            <a:off x="5257800" y="1905000"/>
            <a:ext cx="3505200" cy="4401205"/>
          </a:xfrm>
          <a:prstGeom prst="rect">
            <a:avLst/>
          </a:prstGeom>
          <a:solidFill>
            <a:schemeClr val="bg1"/>
          </a:solidFill>
          <a:ln w="381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Ministry of Finance</a:t>
            </a:r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 smtClean="0"/>
          </a:p>
          <a:p>
            <a:pPr algn="ctr"/>
            <a:endParaRPr lang="en-US" sz="2800" b="1" dirty="0"/>
          </a:p>
        </p:txBody>
      </p:sp>
      <p:sp>
        <p:nvSpPr>
          <p:cNvPr id="22" name="TextBox 21"/>
          <p:cNvSpPr txBox="1"/>
          <p:nvPr/>
        </p:nvSpPr>
        <p:spPr>
          <a:xfrm>
            <a:off x="5562600" y="2514600"/>
            <a:ext cx="2895600" cy="3539430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r>
              <a:rPr lang="en-US" sz="2800" b="1" dirty="0" smtClean="0"/>
              <a:t>1. Members of </a:t>
            </a:r>
          </a:p>
          <a:p>
            <a:r>
              <a:rPr lang="en-US" sz="2800" b="1" dirty="0" smtClean="0"/>
              <a:t>    the committees</a:t>
            </a:r>
          </a:p>
          <a:p>
            <a:r>
              <a:rPr lang="en-US" sz="2800" b="1" dirty="0" smtClean="0"/>
              <a:t>2. Shared </a:t>
            </a:r>
          </a:p>
          <a:p>
            <a:r>
              <a:rPr lang="en-US" sz="2800" b="1" dirty="0" smtClean="0"/>
              <a:t>    objectives </a:t>
            </a:r>
          </a:p>
          <a:p>
            <a:r>
              <a:rPr lang="en-US" sz="2800" b="1" dirty="0" smtClean="0"/>
              <a:t>3. Related Fiscal </a:t>
            </a:r>
          </a:p>
          <a:p>
            <a:r>
              <a:rPr lang="en-US" sz="2800" b="1" dirty="0" smtClean="0"/>
              <a:t>    Policy </a:t>
            </a:r>
          </a:p>
          <a:p>
            <a:r>
              <a:rPr lang="en-US" sz="2800" b="1" dirty="0" smtClean="0"/>
              <a:t>4. Related Rules</a:t>
            </a:r>
          </a:p>
          <a:p>
            <a:r>
              <a:rPr lang="en-US" sz="2800" b="1" dirty="0" smtClean="0"/>
              <a:t>    and Laws </a:t>
            </a:r>
            <a:endParaRPr lang="en-US" sz="28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" grpId="0" animBg="1"/>
      <p:bldP spid="15" grpId="0" animBg="1"/>
      <p:bldP spid="19" grpId="0" animBg="1"/>
      <p:bldP spid="20" grpId="0" animBg="1"/>
      <p:bldP spid="22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1"/>
          <p:cNvSpPr txBox="1">
            <a:spLocks/>
          </p:cNvSpPr>
          <p:nvPr/>
        </p:nvSpPr>
        <p:spPr>
          <a:xfrm>
            <a:off x="304800" y="228600"/>
            <a:ext cx="8686800" cy="609600"/>
          </a:xfrm>
          <a:prstGeom prst="rect">
            <a:avLst/>
          </a:prstGeom>
          <a:solidFill>
            <a:srgbClr val="FFC000"/>
          </a:solidFill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Some words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E31050-0C55-466E-A65D-FA669D59FB68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5" name="Title 1"/>
          <p:cNvSpPr txBox="1">
            <a:spLocks/>
          </p:cNvSpPr>
          <p:nvPr/>
        </p:nvSpPr>
        <p:spPr>
          <a:xfrm>
            <a:off x="381000" y="914400"/>
            <a:ext cx="8458200" cy="1371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lIns="91440" tIns="45720" rIns="91440" bIns="45720" rtlCol="0" anchor="ctr">
            <a:normAutofit lnSpcReduction="10000"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I. Shared </a:t>
            </a:r>
            <a:r>
              <a:rPr kumimoji="0" lang="en-US" sz="44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objectives have strengthen coordination.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7" name="Title 1"/>
          <p:cNvSpPr txBox="1">
            <a:spLocks/>
          </p:cNvSpPr>
          <p:nvPr/>
        </p:nvSpPr>
        <p:spPr>
          <a:xfrm>
            <a:off x="381000" y="2438400"/>
            <a:ext cx="8458200" cy="12954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lIns="91440" tIns="45720" rIns="91440" bIns="45720" rtlCol="0" anchor="ctr">
            <a:normAutofit fontScale="92500" lnSpcReduction="10000"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II. Shared objectives </a:t>
            </a:r>
            <a:r>
              <a:rPr lang="en-US" sz="4400" dirty="0" smtClean="0">
                <a:latin typeface="+mj-lt"/>
                <a:ea typeface="+mj-ea"/>
                <a:cs typeface="+mj-cs"/>
              </a:rPr>
              <a:t>with s</a:t>
            </a: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trong</a:t>
            </a: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coordination can bring better results.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8" name="Title 1"/>
          <p:cNvSpPr txBox="1">
            <a:spLocks/>
          </p:cNvSpPr>
          <p:nvPr/>
        </p:nvSpPr>
        <p:spPr>
          <a:xfrm>
            <a:off x="381000" y="5410200"/>
            <a:ext cx="8458200" cy="1371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lIns="91440" tIns="45720" rIns="91440" bIns="45720" rtlCol="0" anchor="ctr">
            <a:normAutofit fontScale="92500"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IV. Crisis leads to</a:t>
            </a:r>
            <a:r>
              <a:rPr kumimoji="0" lang="en-US" sz="44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stronger coordination, but don’t wait until then.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9" name="Title 1"/>
          <p:cNvSpPr txBox="1">
            <a:spLocks/>
          </p:cNvSpPr>
          <p:nvPr/>
        </p:nvSpPr>
        <p:spPr>
          <a:xfrm>
            <a:off x="381000" y="3886200"/>
            <a:ext cx="8458200" cy="137160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lIns="91440" tIns="45720" rIns="91440" bIns="45720" rtlCol="0" anchor="ctr">
            <a:normAutofit lnSpcReduction="10000"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III. Strong coordination</a:t>
            </a:r>
            <a:r>
              <a:rPr kumimoji="0" lang="en-US" sz="4400" b="0" i="0" u="none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promotes sustainable results</a:t>
            </a: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.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7" grpId="0" animBg="1"/>
      <p:bldP spid="8" grpId="0" animBg="1"/>
      <p:bldP spid="9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1207</TotalTime>
  <Words>308</Words>
  <Application>Microsoft Office PowerPoint</Application>
  <PresentationFormat>On-screen Show (4:3)</PresentationFormat>
  <Paragraphs>113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Policy Coordination in Promoting Financial Stability and Economic Growth: Thailand’s Experience</vt:lpstr>
      <vt:lpstr>Slide 2</vt:lpstr>
      <vt:lpstr>Slide 3</vt:lpstr>
      <vt:lpstr>Slide 4</vt:lpstr>
      <vt:lpstr>Slide 5</vt:lpstr>
      <vt:lpstr>Slide 6</vt:lpstr>
      <vt:lpstr>Slide 7</vt:lpstr>
      <vt:lpstr>Slide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USER</cp:lastModifiedBy>
  <cp:revision>309</cp:revision>
  <dcterms:created xsi:type="dcterms:W3CDTF">2011-09-29T07:31:30Z</dcterms:created>
  <dcterms:modified xsi:type="dcterms:W3CDTF">2012-12-05T23:41:58Z</dcterms:modified>
</cp:coreProperties>
</file>

<file path=docProps/thumbnail.jpeg>
</file>