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rawings/drawing3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91" r:id="rId3"/>
    <p:sldId id="296" r:id="rId4"/>
    <p:sldId id="297" r:id="rId5"/>
    <p:sldId id="300" r:id="rId6"/>
    <p:sldId id="302" r:id="rId7"/>
    <p:sldId id="301" r:id="rId8"/>
    <p:sldId id="293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Office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tx>
        <c:rich>
          <a:bodyPr/>
          <a:lstStyle/>
          <a:p>
            <a:pPr>
              <a:defRPr lang="en-US"/>
            </a:pPr>
            <a:r>
              <a:rPr lang="en-US" dirty="0" smtClean="0"/>
              <a:t>Real</a:t>
            </a:r>
            <a:r>
              <a:rPr lang="en-US" baseline="0" dirty="0" smtClean="0"/>
              <a:t> </a:t>
            </a:r>
            <a:r>
              <a:rPr smtClean="0"/>
              <a:t>GDP%</a:t>
            </a:r>
            <a:endParaRPr/>
          </a:p>
        </c:rich>
      </c:tx>
      <c:layout>
        <c:manualLayout>
          <c:xMode val="edge"/>
          <c:yMode val="edge"/>
          <c:x val="0.11504385964912281"/>
          <c:y val="3.7974683544303868E-2"/>
        </c:manualLayout>
      </c:layout>
    </c:title>
    <c:plotArea>
      <c:layout>
        <c:manualLayout>
          <c:layoutTarget val="inner"/>
          <c:xMode val="edge"/>
          <c:yMode val="edge"/>
          <c:x val="9.6550858774232834E-2"/>
          <c:y val="2.6060168111897406E-2"/>
          <c:w val="0.88736726988073655"/>
          <c:h val="0.9402109704641350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GDP%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</c:spPr>
          <c:dPt>
            <c:idx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17"/>
            <c:spPr>
              <a:solidFill>
                <a:srgbClr val="FF0000"/>
              </a:solidFill>
            </c:spPr>
          </c:dPt>
          <c:dPt>
            <c:idx val="18"/>
            <c:spPr>
              <a:solidFill>
                <a:srgbClr val="FF0000"/>
              </a:solidFill>
            </c:spPr>
          </c:dPt>
          <c:dPt>
            <c:idx val="29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showVal val="1"/>
            </c:dLbl>
            <c:dLbl>
              <c:idx val="2"/>
              <c:layout/>
              <c:showVal val="1"/>
            </c:dLbl>
            <c:dLbl>
              <c:idx val="5"/>
              <c:layout/>
              <c:showVal val="1"/>
            </c:dLbl>
            <c:dLbl>
              <c:idx val="10"/>
              <c:layout/>
              <c:showVal val="1"/>
            </c:dLbl>
            <c:dLbl>
              <c:idx val="11"/>
              <c:layout/>
              <c:showVal val="1"/>
            </c:dLbl>
            <c:dLbl>
              <c:idx val="15"/>
              <c:layout/>
              <c:showVal val="1"/>
            </c:dLbl>
            <c:dLbl>
              <c:idx val="17"/>
              <c:layout/>
              <c:showVal val="1"/>
            </c:dLbl>
            <c:dLbl>
              <c:idx val="18"/>
              <c:layout/>
              <c:showVal val="1"/>
            </c:dLbl>
            <c:dLbl>
              <c:idx val="20"/>
              <c:layout/>
              <c:showVal val="1"/>
            </c:dLbl>
            <c:dLbl>
              <c:idx val="25"/>
              <c:layout/>
              <c:showVal val="1"/>
            </c:dLbl>
            <c:dLbl>
              <c:idx val="28"/>
              <c:layout/>
              <c:showVal val="1"/>
            </c:dLbl>
            <c:dLbl>
              <c:idx val="29"/>
              <c:layout/>
              <c:showVal val="1"/>
            </c:dLbl>
            <c:dLbl>
              <c:idx val="30"/>
              <c:layout/>
              <c:showVal val="1"/>
            </c:dLbl>
            <c:dLbl>
              <c:idx val="31"/>
              <c:layout/>
              <c:showVal val="1"/>
            </c:dLbl>
            <c:dLbl>
              <c:idx val="32"/>
              <c:layout/>
              <c:spPr>
                <a:ln>
                  <a:solidFill>
                    <a:srgbClr val="FF0000"/>
                  </a:solidFill>
                </a:ln>
              </c:spPr>
              <c:txPr>
                <a:bodyPr/>
                <a:lstStyle/>
                <a:p>
                  <a:pPr>
                    <a:defRPr sz="2400" b="1"/>
                  </a:pPr>
                  <a:endParaRPr lang="th-TH"/>
                </a:p>
              </c:txPr>
              <c:showVal val="1"/>
            </c:dLbl>
            <c:delete val="1"/>
          </c:dLbls>
          <c:cat>
            <c:numRef>
              <c:f>Sheet1!$A$2:$A$34</c:f>
              <c:numCache>
                <c:formatCode>General</c:formatCode>
                <c:ptCount val="33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</c:numCache>
            </c:numRef>
          </c:cat>
          <c:val>
            <c:numRef>
              <c:f>Sheet1!$B$2:$B$34</c:f>
              <c:numCache>
                <c:formatCode>#,##0.0_);[Red]\(#,##0.0\)</c:formatCode>
                <c:ptCount val="33"/>
                <c:pt idx="0">
                  <c:v>4.601</c:v>
                </c:pt>
                <c:pt idx="1">
                  <c:v>5.91</c:v>
                </c:pt>
                <c:pt idx="2">
                  <c:v>5.3529999999999962</c:v>
                </c:pt>
                <c:pt idx="3">
                  <c:v>5.5810000000000004</c:v>
                </c:pt>
                <c:pt idx="4">
                  <c:v>5.76</c:v>
                </c:pt>
                <c:pt idx="5">
                  <c:v>4.6429999999999962</c:v>
                </c:pt>
                <c:pt idx="6">
                  <c:v>5.5339999999999998</c:v>
                </c:pt>
                <c:pt idx="7">
                  <c:v>9.5190000000000001</c:v>
                </c:pt>
                <c:pt idx="8">
                  <c:v>13.288</c:v>
                </c:pt>
                <c:pt idx="9">
                  <c:v>12.194000000000001</c:v>
                </c:pt>
                <c:pt idx="10">
                  <c:v>11.623000000000001</c:v>
                </c:pt>
                <c:pt idx="11">
                  <c:v>8.1120000000000001</c:v>
                </c:pt>
                <c:pt idx="12">
                  <c:v>8.0830000000000002</c:v>
                </c:pt>
                <c:pt idx="13">
                  <c:v>8.2510000000000012</c:v>
                </c:pt>
                <c:pt idx="14">
                  <c:v>8.9870000000000001</c:v>
                </c:pt>
                <c:pt idx="15">
                  <c:v>9.2370000000000001</c:v>
                </c:pt>
                <c:pt idx="16">
                  <c:v>5.9009999999999998</c:v>
                </c:pt>
                <c:pt idx="17">
                  <c:v>-1.371</c:v>
                </c:pt>
                <c:pt idx="18">
                  <c:v>-10.51</c:v>
                </c:pt>
                <c:pt idx="19">
                  <c:v>4.4480000000000004</c:v>
                </c:pt>
                <c:pt idx="20">
                  <c:v>4.75</c:v>
                </c:pt>
                <c:pt idx="21">
                  <c:v>2.1669999999999998</c:v>
                </c:pt>
                <c:pt idx="22">
                  <c:v>5.3179999999999961</c:v>
                </c:pt>
                <c:pt idx="23">
                  <c:v>7.13</c:v>
                </c:pt>
                <c:pt idx="24">
                  <c:v>6.3159999999999963</c:v>
                </c:pt>
                <c:pt idx="25">
                  <c:v>4.6029999999999962</c:v>
                </c:pt>
                <c:pt idx="26">
                  <c:v>5.144999999999996</c:v>
                </c:pt>
                <c:pt idx="27">
                  <c:v>5.0430000000000001</c:v>
                </c:pt>
                <c:pt idx="28">
                  <c:v>2.5559999999999987</c:v>
                </c:pt>
                <c:pt idx="29">
                  <c:v>-2.363</c:v>
                </c:pt>
                <c:pt idx="30">
                  <c:v>7.782</c:v>
                </c:pt>
                <c:pt idx="31">
                  <c:v>1.5</c:v>
                </c:pt>
                <c:pt idx="32">
                  <c:v>5.5</c:v>
                </c:pt>
              </c:numCache>
            </c:numRef>
          </c:val>
        </c:ser>
        <c:axId val="76250112"/>
        <c:axId val="76461568"/>
      </c:barChart>
      <c:catAx>
        <c:axId val="76250112"/>
        <c:scaling>
          <c:orientation val="minMax"/>
        </c:scaling>
        <c:axPos val="b"/>
        <c:numFmt formatCode="General" sourceLinked="1"/>
        <c:tickLblPos val="nextTo"/>
        <c:txPr>
          <a:bodyPr rot="5400000" vert="horz"/>
          <a:lstStyle/>
          <a:p>
            <a:pPr>
              <a:defRPr lang="en-US" b="1" baseline="0">
                <a:latin typeface="Browallia New" pitchFamily="34" charset="-34"/>
                <a:cs typeface="Browallia New" pitchFamily="34" charset="-34"/>
              </a:defRPr>
            </a:pPr>
            <a:endParaRPr lang="th-TH"/>
          </a:p>
        </c:txPr>
        <c:crossAx val="76461568"/>
        <c:crosses val="autoZero"/>
        <c:auto val="1"/>
        <c:lblAlgn val="ctr"/>
        <c:lblOffset val="100"/>
      </c:catAx>
      <c:valAx>
        <c:axId val="76461568"/>
        <c:scaling>
          <c:orientation val="minMax"/>
          <c:min val="-12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  <a:prstDash val="sysDot"/>
            </a:ln>
          </c:spPr>
        </c:majorGridlines>
        <c:numFmt formatCode="#,##0.0_);[Red]\(#,##0.0\)" sourceLinked="1"/>
        <c:tickLblPos val="nextTo"/>
        <c:txPr>
          <a:bodyPr/>
          <a:lstStyle/>
          <a:p>
            <a:pPr>
              <a:defRPr lang="en-US"/>
            </a:pPr>
            <a:endParaRPr lang="th-TH"/>
          </a:p>
        </c:txPr>
        <c:crossAx val="7625011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th-TH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tx>
        <c:rich>
          <a:bodyPr/>
          <a:lstStyle/>
          <a:p>
            <a:pPr>
              <a:defRPr lang="en-US"/>
            </a:pPr>
            <a:r>
              <a:rPr lang="en-US" dirty="0" smtClean="0"/>
              <a:t>Inflation</a:t>
            </a:r>
            <a:r>
              <a:rPr lang="en-US" baseline="0" dirty="0" smtClean="0"/>
              <a:t> rate</a:t>
            </a:r>
            <a:endParaRPr dirty="0"/>
          </a:p>
        </c:rich>
      </c:tx>
      <c:layout>
        <c:manualLayout>
          <c:xMode val="edge"/>
          <c:yMode val="edge"/>
          <c:x val="9.7500000000000045E-2"/>
          <c:y val="2.5316455696202528E-2"/>
        </c:manualLayout>
      </c:layout>
    </c:title>
    <c:plotArea>
      <c:layout>
        <c:manualLayout>
          <c:layoutTarget val="inner"/>
          <c:xMode val="edge"/>
          <c:yMode val="edge"/>
          <c:x val="7.0235069300547959E-2"/>
          <c:y val="2.6060168111897406E-2"/>
          <c:w val="0.91368305935442284"/>
          <c:h val="0.89801687763713078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Inflation</c:v>
                </c:pt>
              </c:strCache>
            </c:strRef>
          </c:tx>
          <c:spPr>
            <a:solidFill>
              <a:srgbClr val="92D050"/>
            </a:solidFill>
          </c:spPr>
          <c:dPt>
            <c:idx val="3"/>
            <c:spPr>
              <a:solidFill>
                <a:srgbClr val="92D050"/>
              </a:solidFill>
            </c:spPr>
          </c:dPt>
          <c:dPt>
            <c:idx val="17"/>
            <c:spPr>
              <a:solidFill>
                <a:srgbClr val="92D050"/>
              </a:solidFill>
            </c:spPr>
          </c:dPt>
          <c:dPt>
            <c:idx val="18"/>
            <c:spPr>
              <a:solidFill>
                <a:srgbClr val="92D050"/>
              </a:solidFill>
            </c:spPr>
          </c:dPt>
          <c:dPt>
            <c:idx val="29"/>
            <c:spPr>
              <a:solidFill>
                <a:srgbClr val="FF0000"/>
              </a:solidFill>
            </c:spPr>
          </c:dPt>
          <c:dLbls>
            <c:dLbl>
              <c:idx val="5"/>
              <c:delete val="1"/>
            </c:dLbl>
            <c:dLbl>
              <c:idx val="6"/>
              <c:delete val="1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3"/>
              <c:layout>
                <c:manualLayout>
                  <c:x val="5.8479532163742158E-3"/>
                  <c:y val="6.9620253164557042E-2"/>
                </c:manualLayout>
              </c:layout>
              <c:dLblPos val="outEnd"/>
              <c:showVal val="1"/>
            </c:dLbl>
            <c:dLbl>
              <c:idx val="14"/>
              <c:delete val="1"/>
            </c:dLbl>
            <c:dLbl>
              <c:idx val="16"/>
              <c:delete val="1"/>
            </c:dLbl>
            <c:dLbl>
              <c:idx val="21"/>
              <c:delete val="1"/>
            </c:dLbl>
            <c:dLbl>
              <c:idx val="26"/>
              <c:delete val="1"/>
            </c:dLbl>
            <c:dLbl>
              <c:idx val="31"/>
              <c:delete val="1"/>
            </c:dLbl>
            <c:dLbl>
              <c:idx val="32"/>
              <c:spPr/>
              <c:txPr>
                <a:bodyPr/>
                <a:lstStyle/>
                <a:p>
                  <a:pPr>
                    <a:defRPr lang="en-US" sz="2400" b="1"/>
                  </a:pPr>
                  <a:endParaRPr lang="th-TH"/>
                </a:p>
              </c:txPr>
            </c:dLbl>
            <c:txPr>
              <a:bodyPr/>
              <a:lstStyle/>
              <a:p>
                <a:pPr>
                  <a:defRPr lang="en-US"/>
                </a:pPr>
                <a:endParaRPr lang="th-TH"/>
              </a:p>
            </c:txPr>
            <c:dLblPos val="outEnd"/>
            <c:showVal val="1"/>
          </c:dLbls>
          <c:cat>
            <c:numRef>
              <c:f>Sheet1!$A$2:$A$34</c:f>
              <c:numCache>
                <c:formatCode>General</c:formatCode>
                <c:ptCount val="33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</c:numCache>
            </c:numRef>
          </c:cat>
          <c:val>
            <c:numRef>
              <c:f>Sheet1!$B$2:$B$34</c:f>
              <c:numCache>
                <c:formatCode>0.0</c:formatCode>
                <c:ptCount val="33"/>
                <c:pt idx="0">
                  <c:v>19.71</c:v>
                </c:pt>
                <c:pt idx="1">
                  <c:v>12.77</c:v>
                </c:pt>
                <c:pt idx="2">
                  <c:v>5.18</c:v>
                </c:pt>
                <c:pt idx="3">
                  <c:v>3.7600000000000002</c:v>
                </c:pt>
                <c:pt idx="4">
                  <c:v>0.88</c:v>
                </c:pt>
                <c:pt idx="5">
                  <c:v>2.48</c:v>
                </c:pt>
                <c:pt idx="6">
                  <c:v>1.9000000000000001</c:v>
                </c:pt>
                <c:pt idx="7">
                  <c:v>2.4</c:v>
                </c:pt>
                <c:pt idx="8">
                  <c:v>3.9</c:v>
                </c:pt>
                <c:pt idx="9">
                  <c:v>5.3</c:v>
                </c:pt>
                <c:pt idx="10">
                  <c:v>5.9300000000000024</c:v>
                </c:pt>
                <c:pt idx="11">
                  <c:v>5.7</c:v>
                </c:pt>
                <c:pt idx="12">
                  <c:v>4.0999999999999996</c:v>
                </c:pt>
                <c:pt idx="13">
                  <c:v>3.4</c:v>
                </c:pt>
                <c:pt idx="14">
                  <c:v>5.01</c:v>
                </c:pt>
                <c:pt idx="15">
                  <c:v>5.79</c:v>
                </c:pt>
                <c:pt idx="16">
                  <c:v>5.9</c:v>
                </c:pt>
                <c:pt idx="17">
                  <c:v>5.6</c:v>
                </c:pt>
                <c:pt idx="18">
                  <c:v>8.07</c:v>
                </c:pt>
                <c:pt idx="19">
                  <c:v>0.31000000000000016</c:v>
                </c:pt>
                <c:pt idx="20">
                  <c:v>1.6</c:v>
                </c:pt>
                <c:pt idx="21">
                  <c:v>1.6</c:v>
                </c:pt>
                <c:pt idx="22">
                  <c:v>0.70000000000000029</c:v>
                </c:pt>
                <c:pt idx="23">
                  <c:v>1.8</c:v>
                </c:pt>
                <c:pt idx="24">
                  <c:v>2.7</c:v>
                </c:pt>
                <c:pt idx="25">
                  <c:v>4.5</c:v>
                </c:pt>
                <c:pt idx="26">
                  <c:v>4.7</c:v>
                </c:pt>
                <c:pt idx="27">
                  <c:v>2.2999999999999998</c:v>
                </c:pt>
                <c:pt idx="28">
                  <c:v>5.5</c:v>
                </c:pt>
                <c:pt idx="29">
                  <c:v>-0.9</c:v>
                </c:pt>
                <c:pt idx="30">
                  <c:v>3.3</c:v>
                </c:pt>
                <c:pt idx="31">
                  <c:v>3.8099999999999987</c:v>
                </c:pt>
                <c:pt idx="32">
                  <c:v>2.9899999999999998</c:v>
                </c:pt>
              </c:numCache>
            </c:numRef>
          </c:val>
        </c:ser>
        <c:axId val="103683584"/>
        <c:axId val="103685120"/>
      </c:barChart>
      <c:catAx>
        <c:axId val="103683584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lang="en-US" sz="2400" b="1" baseline="0">
                <a:latin typeface="Browallia New" pitchFamily="34" charset="-34"/>
                <a:cs typeface="Browallia New" pitchFamily="34" charset="-34"/>
              </a:defRPr>
            </a:pPr>
            <a:endParaRPr lang="th-TH"/>
          </a:p>
        </c:txPr>
        <c:crossAx val="103685120"/>
        <c:crosses val="autoZero"/>
        <c:auto val="1"/>
        <c:lblAlgn val="ctr"/>
        <c:lblOffset val="100"/>
      </c:catAx>
      <c:valAx>
        <c:axId val="103685120"/>
        <c:scaling>
          <c:orientation val="minMax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  <a:prstDash val="sysDot"/>
            </a:ln>
          </c:spPr>
        </c:majorGridlines>
        <c:numFmt formatCode="0.0" sourceLinked="1"/>
        <c:tickLblPos val="nextTo"/>
        <c:txPr>
          <a:bodyPr/>
          <a:lstStyle/>
          <a:p>
            <a:pPr>
              <a:defRPr lang="en-US"/>
            </a:pPr>
            <a:endParaRPr lang="th-TH"/>
          </a:p>
        </c:txPr>
        <c:crossAx val="10368358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th-TH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tx>
        <c:rich>
          <a:bodyPr/>
          <a:lstStyle/>
          <a:p>
            <a:pPr>
              <a:defRPr lang="en-US"/>
            </a:pPr>
            <a:r>
              <a:rPr lang="en-US" dirty="0" smtClean="0"/>
              <a:t>NPL ratio (%)</a:t>
            </a:r>
            <a:endParaRPr dirty="0"/>
          </a:p>
        </c:rich>
      </c:tx>
      <c:layout>
        <c:manualLayout>
          <c:xMode val="edge"/>
          <c:yMode val="edge"/>
          <c:x val="9.7500000000000045E-2"/>
          <c:y val="2.5316455696202528E-2"/>
        </c:manualLayout>
      </c:layout>
    </c:title>
    <c:plotArea>
      <c:layout>
        <c:manualLayout>
          <c:layoutTarget val="inner"/>
          <c:xMode val="edge"/>
          <c:yMode val="edge"/>
          <c:x val="9.6550858774233028E-2"/>
          <c:y val="2.6060168111897406E-2"/>
          <c:w val="0.88736726988073544"/>
          <c:h val="0.77143459915611812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dPt>
            <c:idx val="3"/>
          </c:dPt>
          <c:dLbls>
            <c:dLbl>
              <c:idx val="13"/>
              <c:spPr>
                <a:ln>
                  <a:solidFill>
                    <a:srgbClr val="FF0000"/>
                  </a:solidFill>
                </a:ln>
              </c:spPr>
              <c:txPr>
                <a:bodyPr/>
                <a:lstStyle/>
                <a:p>
                  <a:pPr>
                    <a:defRPr lang="en-US"/>
                  </a:pPr>
                  <a:endParaRPr lang="th-TH"/>
                </a:p>
              </c:txPr>
            </c:dLbl>
            <c:txPr>
              <a:bodyPr/>
              <a:lstStyle/>
              <a:p>
                <a:pPr>
                  <a:defRPr lang="en-US"/>
                </a:pPr>
                <a:endParaRPr lang="th-TH"/>
              </a:p>
            </c:txPr>
            <c:dLblPos val="outEnd"/>
            <c:showVal val="1"/>
          </c:dLbls>
          <c:cat>
            <c:strRef>
              <c:f>Sheet1!$A$2:$A$15</c:f>
              <c:strCache>
                <c:ptCount val="14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  <c:pt idx="12">
                  <c:v>2011</c:v>
                </c:pt>
                <c:pt idx="13">
                  <c:v>2012Q3</c:v>
                </c:pt>
              </c:strCache>
            </c:strRef>
          </c:cat>
          <c:val>
            <c:numRef>
              <c:f>Sheet1!$B$2:$B$15</c:f>
              <c:numCache>
                <c:formatCode>_(* #,##0.0_);_(* \(#,##0.0\);_(* "-"??_);_(@_)</c:formatCode>
                <c:ptCount val="14"/>
                <c:pt idx="0">
                  <c:v>38.932831782686492</c:v>
                </c:pt>
                <c:pt idx="1">
                  <c:v>17.599886847151485</c:v>
                </c:pt>
                <c:pt idx="2">
                  <c:v>16.2</c:v>
                </c:pt>
                <c:pt idx="3">
                  <c:v>15.576033851561952</c:v>
                </c:pt>
                <c:pt idx="4">
                  <c:v>12.693262998369534</c:v>
                </c:pt>
                <c:pt idx="5">
                  <c:v>10.721751675454847</c:v>
                </c:pt>
                <c:pt idx="6">
                  <c:v>8.1555339320426672</c:v>
                </c:pt>
                <c:pt idx="7">
                  <c:v>7.4637264509923389</c:v>
                </c:pt>
                <c:pt idx="8">
                  <c:v>7.3062913508116782</c:v>
                </c:pt>
                <c:pt idx="9">
                  <c:v>5.2858778056453763</c:v>
                </c:pt>
                <c:pt idx="10">
                  <c:v>4.8475394031734362</c:v>
                </c:pt>
                <c:pt idx="11">
                  <c:v>3.5588150815298283</c:v>
                </c:pt>
                <c:pt idx="12">
                  <c:v>2.7081861596564547</c:v>
                </c:pt>
                <c:pt idx="13">
                  <c:v>2.4</c:v>
                </c:pt>
              </c:numCache>
            </c:numRef>
          </c:val>
        </c:ser>
        <c:axId val="114312320"/>
        <c:axId val="114320896"/>
      </c:barChart>
      <c:catAx>
        <c:axId val="114312320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lang="en-US" sz="1800" b="1" baseline="0">
                <a:latin typeface="Browallia New" pitchFamily="34" charset="-34"/>
                <a:cs typeface="Browallia New" pitchFamily="34" charset="-34"/>
              </a:defRPr>
            </a:pPr>
            <a:endParaRPr lang="th-TH"/>
          </a:p>
        </c:txPr>
        <c:crossAx val="114320896"/>
        <c:crosses val="autoZero"/>
        <c:auto val="1"/>
        <c:lblAlgn val="ctr"/>
        <c:lblOffset val="100"/>
      </c:catAx>
      <c:valAx>
        <c:axId val="114320896"/>
        <c:scaling>
          <c:orientation val="minMax"/>
        </c:scaling>
        <c:axPos val="l"/>
        <c:majorGridlines>
          <c:spPr>
            <a:ln>
              <a:solidFill>
                <a:schemeClr val="bg1">
                  <a:lumMod val="65000"/>
                </a:schemeClr>
              </a:solidFill>
              <a:prstDash val="sysDot"/>
            </a:ln>
          </c:spPr>
        </c:majorGridlines>
        <c:numFmt formatCode="_(* #,##0.0_);_(* \(#,##0.0\);_(* &quot;-&quot;??_);_(@_)" sourceLinked="1"/>
        <c:tickLblPos val="nextTo"/>
        <c:txPr>
          <a:bodyPr/>
          <a:lstStyle/>
          <a:p>
            <a:pPr>
              <a:defRPr lang="en-US"/>
            </a:pPr>
            <a:endParaRPr lang="th-TH"/>
          </a:p>
        </c:txPr>
        <c:crossAx val="11431232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th-TH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plotArea>
      <c:layout>
        <c:manualLayout>
          <c:layoutTarget val="inner"/>
          <c:xMode val="edge"/>
          <c:yMode val="edge"/>
          <c:x val="0.12511811023622046"/>
          <c:y val="5.4251044323684876E-2"/>
          <c:w val="0.85086687080781553"/>
          <c:h val="0.84317326500459722"/>
        </c:manualLayout>
      </c:layout>
      <c:barChart>
        <c:barDir val="col"/>
        <c:grouping val="clustered"/>
        <c:ser>
          <c:idx val="0"/>
          <c:order val="0"/>
          <c:tx>
            <c:strRef>
              <c:f>'Sheet1'!$B$1</c:f>
              <c:strCache>
                <c:ptCount val="1"/>
                <c:pt idx="0">
                  <c:v>Net Profit</c:v>
                </c:pt>
              </c:strCache>
            </c:strRef>
          </c:tx>
          <c:dLbls>
            <c:dLbl>
              <c:idx val="0"/>
              <c:layout>
                <c:manualLayout>
                  <c:x val="-1.461988304093568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-1.3157894736842111E-2"/>
                  <c:y val="4.6948356807511738E-3"/>
                </c:manualLayout>
              </c:layout>
              <c:showVal val="1"/>
            </c:dLbl>
            <c:dLbl>
              <c:idx val="2"/>
              <c:layout>
                <c:manualLayout>
                  <c:x val="-2.6315789473684216E-2"/>
                  <c:y val="7.0422535211266801E-3"/>
                </c:manualLayout>
              </c:layout>
              <c:showVal val="1"/>
            </c:dLbl>
            <c:dLbl>
              <c:idx val="3"/>
              <c:layout>
                <c:manualLayout>
                  <c:x val="-3.6549707602339207E-2"/>
                  <c:y val="0"/>
                </c:manualLayout>
              </c:layout>
              <c:showVal val="1"/>
            </c:dLbl>
            <c:dLbl>
              <c:idx val="4"/>
              <c:layout>
                <c:manualLayout>
                  <c:x val="-1.7543859649122834E-2"/>
                  <c:y val="4.6948356807511738E-3"/>
                </c:manualLayout>
              </c:layout>
              <c:showVal val="1"/>
            </c:dLbl>
            <c:dLbl>
              <c:idx val="6"/>
              <c:layout>
                <c:manualLayout>
                  <c:x val="-2.4853801169590642E-2"/>
                  <c:y val="2.3474178403755895E-3"/>
                </c:manualLayout>
              </c:layout>
              <c:showVal val="1"/>
            </c:dLbl>
            <c:txPr>
              <a:bodyPr/>
              <a:lstStyle/>
              <a:p>
                <a:pPr>
                  <a:defRPr lang="en-US" sz="1600"/>
                </a:pPr>
                <a:endParaRPr lang="th-TH"/>
              </a:p>
            </c:txPr>
            <c:showVal val="1"/>
          </c:dLbls>
          <c:cat>
            <c:numRef>
              <c:f>'Sheet1'!$A$2:$A$8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'Sheet1'!$B$2:$B$8</c:f>
              <c:numCache>
                <c:formatCode>_(* #,##0_);_(* \(#,##0\);_(* "-"??_);_(@_)</c:formatCode>
                <c:ptCount val="7"/>
                <c:pt idx="0">
                  <c:v>249314</c:v>
                </c:pt>
                <c:pt idx="1">
                  <c:v>201824</c:v>
                </c:pt>
                <c:pt idx="2">
                  <c:v>53718</c:v>
                </c:pt>
                <c:pt idx="3">
                  <c:v>224882</c:v>
                </c:pt>
                <c:pt idx="4">
                  <c:v>202846</c:v>
                </c:pt>
                <c:pt idx="5">
                  <c:v>292558</c:v>
                </c:pt>
                <c:pt idx="6">
                  <c:v>334992</c:v>
                </c:pt>
              </c:numCache>
            </c:numRef>
          </c:val>
        </c:ser>
        <c:ser>
          <c:idx val="1"/>
          <c:order val="1"/>
          <c:tx>
            <c:strRef>
              <c:f>'Sheet1'!$C$1</c:f>
              <c:strCache>
                <c:ptCount val="1"/>
                <c:pt idx="0">
                  <c:v>Operating Profit</c:v>
                </c:pt>
              </c:strCache>
            </c:strRef>
          </c:tx>
          <c:dLbls>
            <c:txPr>
              <a:bodyPr/>
              <a:lstStyle/>
              <a:p>
                <a:pPr>
                  <a:defRPr lang="en-US" sz="1600"/>
                </a:pPr>
                <a:endParaRPr lang="th-TH"/>
              </a:p>
            </c:txPr>
            <c:showVal val="1"/>
          </c:dLbls>
          <c:cat>
            <c:numRef>
              <c:f>'Sheet1'!$A$2:$A$8</c:f>
              <c:numCache>
                <c:formatCode>General</c:formatCode>
                <c:ptCount val="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</c:numCache>
            </c:numRef>
          </c:cat>
          <c:val>
            <c:numRef>
              <c:f>'Sheet1'!$C$2:$C$8</c:f>
              <c:numCache>
                <c:formatCode>_(* #,##0_);_(* \(#,##0\);_(* "-"??_);_(@_)</c:formatCode>
                <c:ptCount val="7"/>
                <c:pt idx="0">
                  <c:v>274058</c:v>
                </c:pt>
                <c:pt idx="1">
                  <c:v>265342</c:v>
                </c:pt>
                <c:pt idx="2">
                  <c:v>116326</c:v>
                </c:pt>
                <c:pt idx="3">
                  <c:v>311822</c:v>
                </c:pt>
                <c:pt idx="4">
                  <c:v>282324</c:v>
                </c:pt>
                <c:pt idx="5">
                  <c:v>390866</c:v>
                </c:pt>
                <c:pt idx="6">
                  <c:v>446740</c:v>
                </c:pt>
              </c:numCache>
            </c:numRef>
          </c:val>
        </c:ser>
        <c:axId val="114416256"/>
        <c:axId val="114803456"/>
      </c:barChart>
      <c:catAx>
        <c:axId val="1144162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th-TH"/>
          </a:p>
        </c:txPr>
        <c:crossAx val="114803456"/>
        <c:crosses val="autoZero"/>
        <c:auto val="1"/>
        <c:lblAlgn val="ctr"/>
        <c:lblOffset val="100"/>
      </c:catAx>
      <c:valAx>
        <c:axId val="114803456"/>
        <c:scaling>
          <c:orientation val="minMax"/>
        </c:scaling>
        <c:axPos val="l"/>
        <c:numFmt formatCode="_(* #,##0_);_(* \(#,##0\);_(* &quot;-&quot;??_);_(@_)" sourceLinked="1"/>
        <c:tickLblPos val="nextTo"/>
        <c:txPr>
          <a:bodyPr/>
          <a:lstStyle/>
          <a:p>
            <a:pPr>
              <a:defRPr lang="en-US"/>
            </a:pPr>
            <a:endParaRPr lang="th-TH"/>
          </a:p>
        </c:txPr>
        <c:crossAx val="114416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691255698300871"/>
          <c:y val="2.9134227939817382E-2"/>
          <c:w val="0.22076771653543323"/>
          <c:h val="0.15576397774352121"/>
        </c:manualLayout>
      </c:layout>
      <c:txPr>
        <a:bodyPr/>
        <a:lstStyle/>
        <a:p>
          <a:pPr>
            <a:defRPr lang="en-US"/>
          </a:pPr>
          <a:endParaRPr lang="th-TH"/>
        </a:p>
      </c:txPr>
    </c:legend>
    <c:plotVisOnly val="1"/>
  </c:chart>
  <c:txPr>
    <a:bodyPr/>
    <a:lstStyle/>
    <a:p>
      <a:pPr>
        <a:defRPr sz="1800"/>
      </a:pPr>
      <a:endParaRPr lang="th-TH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0.69298</cdr:x>
      <cdr:y>0.03797</cdr:y>
    </cdr:from>
    <cdr:to>
      <cdr:x>0.95614</cdr:x>
      <cdr:y>0.23737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6019800" y="228600"/>
          <a:ext cx="2286000" cy="1200329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2400" b="1" dirty="0" smtClean="0"/>
            <a:t>1999-2012</a:t>
          </a:r>
        </a:p>
        <a:p xmlns:a="http://schemas.openxmlformats.org/drawingml/2006/main">
          <a:pPr algn="ctr"/>
          <a:r>
            <a:rPr lang="en-US" sz="2400" b="1" dirty="0" smtClean="0"/>
            <a:t>Inflation 2.6%</a:t>
          </a:r>
        </a:p>
        <a:p xmlns:a="http://schemas.openxmlformats.org/drawingml/2006/main">
          <a:pPr algn="ctr"/>
          <a:r>
            <a:rPr lang="en-US" sz="2400" b="1" dirty="0" smtClean="0"/>
            <a:t>Real GDP 4.3%</a:t>
          </a:r>
          <a:endParaRPr lang="en-US" sz="2400" b="1" dirty="0"/>
        </a:p>
      </cdr:txBody>
    </cdr:sp>
  </cdr:relSizeAnchor>
  <cdr:relSizeAnchor xmlns:cdr="http://schemas.openxmlformats.org/drawingml/2006/chartDrawing">
    <cdr:from>
      <cdr:x>0.59649</cdr:x>
      <cdr:y>0.41772</cdr:y>
    </cdr:from>
    <cdr:to>
      <cdr:x>1</cdr:x>
      <cdr:y>0.97468</cdr:y>
    </cdr:to>
    <cdr:sp macro="" textlink="">
      <cdr:nvSpPr>
        <cdr:cNvPr id="5" name="Oval 4"/>
        <cdr:cNvSpPr/>
      </cdr:nvSpPr>
      <cdr:spPr>
        <a:xfrm xmlns:a="http://schemas.openxmlformats.org/drawingml/2006/main">
          <a:off x="5181600" y="2514600"/>
          <a:ext cx="3505200" cy="33528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FF0000"/>
          </a:solidFill>
          <a:prstDash val="dash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th-TH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0.21804</cdr:x>
      <cdr:y>0.34277</cdr:y>
    </cdr:from>
    <cdr:to>
      <cdr:x>0.6233</cdr:x>
      <cdr:y>0.43138</cdr:y>
    </cdr:to>
    <cdr:sp macro="" textlink="">
      <cdr:nvSpPr>
        <cdr:cNvPr id="2" name="Right Arrow 1"/>
        <cdr:cNvSpPr/>
      </cdr:nvSpPr>
      <cdr:spPr>
        <a:xfrm xmlns:a="http://schemas.openxmlformats.org/drawingml/2006/main" rot="1218098">
          <a:off x="1960555" y="2063386"/>
          <a:ext cx="3643936" cy="533415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0.36441</cdr:x>
      <cdr:y>0.22785</cdr:y>
    </cdr:from>
    <cdr:to>
      <cdr:x>0.54862</cdr:x>
      <cdr:y>0.35444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276600" y="1371600"/>
          <a:ext cx="1656343" cy="7620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800" b="1" dirty="0" smtClean="0"/>
            <a:t>NPL decreased dramatically</a:t>
          </a:r>
          <a:endParaRPr lang="en-US" sz="1800" b="1" dirty="0"/>
        </a:p>
      </cdr:txBody>
    </cdr:sp>
  </cdr:relSizeAnchor>
  <cdr:relSizeAnchor xmlns:cdr="http://schemas.openxmlformats.org/drawingml/2006/chartDrawing">
    <cdr:from>
      <cdr:x>0.64407</cdr:x>
      <cdr:y>0.34177</cdr:y>
    </cdr:from>
    <cdr:to>
      <cdr:x>0.79661</cdr:x>
      <cdr:y>0.64557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5791200" y="2057400"/>
          <a:ext cx="1371599" cy="1828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800" b="1" dirty="0" smtClean="0"/>
            <a:t>2008/09</a:t>
          </a:r>
        </a:p>
        <a:p xmlns:a="http://schemas.openxmlformats.org/drawingml/2006/main">
          <a:pPr algn="ctr"/>
          <a:r>
            <a:rPr lang="en-US" sz="1800" b="1" dirty="0" smtClean="0"/>
            <a:t>Global Economic Crisis</a:t>
          </a:r>
        </a:p>
        <a:p xmlns:a="http://schemas.openxmlformats.org/drawingml/2006/main">
          <a:pPr algn="ctr"/>
          <a:r>
            <a:rPr lang="en-US" sz="1800" b="1" dirty="0" smtClean="0"/>
            <a:t>Real GDP</a:t>
          </a:r>
        </a:p>
        <a:p xmlns:a="http://schemas.openxmlformats.org/drawingml/2006/main">
          <a:pPr algn="ctr"/>
          <a:r>
            <a:rPr lang="en-US" sz="1800" b="1" dirty="0" smtClean="0"/>
            <a:t> -2.4 </a:t>
          </a:r>
          <a:endParaRPr lang="en-US" sz="1800" b="1" dirty="0"/>
        </a:p>
      </cdr:txBody>
    </cdr:sp>
  </cdr:relSizeAnchor>
  <cdr:relSizeAnchor xmlns:cdr="http://schemas.openxmlformats.org/drawingml/2006/chartDrawing">
    <cdr:from>
      <cdr:x>0.84746</cdr:x>
      <cdr:y>0.40506</cdr:y>
    </cdr:from>
    <cdr:to>
      <cdr:x>0.94915</cdr:x>
      <cdr:y>0.67089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7490847" y="2438400"/>
          <a:ext cx="898901" cy="1600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800" b="1" dirty="0" smtClean="0"/>
            <a:t>2011</a:t>
          </a:r>
        </a:p>
        <a:p xmlns:a="http://schemas.openxmlformats.org/drawingml/2006/main">
          <a:pPr algn="ctr"/>
          <a:r>
            <a:rPr lang="en-US" sz="1800" b="1" dirty="0" smtClean="0"/>
            <a:t>Flood  </a:t>
          </a:r>
        </a:p>
        <a:p xmlns:a="http://schemas.openxmlformats.org/drawingml/2006/main">
          <a:pPr algn="ctr"/>
          <a:r>
            <a:rPr lang="en-US" sz="1800" b="1" dirty="0" smtClean="0"/>
            <a:t>Q4 GDP</a:t>
          </a:r>
        </a:p>
        <a:p xmlns:a="http://schemas.openxmlformats.org/drawingml/2006/main">
          <a:pPr algn="ctr"/>
          <a:r>
            <a:rPr lang="en-US" sz="1800" b="1" dirty="0" smtClean="0"/>
            <a:t> -8.9% </a:t>
          </a:r>
          <a:endParaRPr lang="en-US" sz="1800" b="1" dirty="0"/>
        </a:p>
      </cdr:txBody>
    </cdr:sp>
  </cdr:relSizeAnchor>
  <cdr:relSizeAnchor xmlns:cdr="http://schemas.openxmlformats.org/drawingml/2006/chartDrawing">
    <cdr:from>
      <cdr:x>0.66379</cdr:x>
      <cdr:y>0.63291</cdr:y>
    </cdr:from>
    <cdr:to>
      <cdr:x>0.7931</cdr:x>
      <cdr:y>0.74684</cdr:y>
    </cdr:to>
    <cdr:sp macro="" textlink="">
      <cdr:nvSpPr>
        <cdr:cNvPr id="6" name="Oval 5"/>
        <cdr:cNvSpPr/>
      </cdr:nvSpPr>
      <cdr:spPr>
        <a:xfrm xmlns:a="http://schemas.openxmlformats.org/drawingml/2006/main">
          <a:off x="5867400" y="3810000"/>
          <a:ext cx="1143000" cy="6858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FF0000"/>
          </a:solidFill>
          <a:prstDash val="dash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th-TH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0.40351</cdr:x>
      <cdr:y>0.02817</cdr:y>
    </cdr:from>
    <cdr:to>
      <cdr:x>0.63158</cdr:x>
      <cdr:y>0.25003</cdr:y>
    </cdr:to>
    <cdr:sp macro="" textlink="">
      <cdr:nvSpPr>
        <cdr:cNvPr id="2" name="TextBox 8"/>
        <cdr:cNvSpPr txBox="1"/>
      </cdr:nvSpPr>
      <cdr:spPr>
        <a:xfrm xmlns:a="http://schemas.openxmlformats.org/drawingml/2006/main">
          <a:off x="3505201" y="152400"/>
          <a:ext cx="1981199" cy="1200329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2400" b="1" dirty="0" smtClean="0"/>
            <a:t>Global Crisis </a:t>
          </a:r>
        </a:p>
        <a:p xmlns:a="http://schemas.openxmlformats.org/drawingml/2006/main">
          <a:pPr algn="ctr"/>
          <a:r>
            <a:rPr lang="en-US" sz="2400" b="1" dirty="0" smtClean="0"/>
            <a:t>2009  Real GDP -2.4%</a:t>
          </a:r>
        </a:p>
      </cdr:txBody>
    </cdr:sp>
  </cdr:relSizeAnchor>
  <cdr:relSizeAnchor xmlns:cdr="http://schemas.openxmlformats.org/drawingml/2006/chartDrawing">
    <cdr:from>
      <cdr:x>0.42105</cdr:x>
      <cdr:y>0.26761</cdr:y>
    </cdr:from>
    <cdr:to>
      <cdr:x>0.74561</cdr:x>
      <cdr:y>0.67606</cdr:y>
    </cdr:to>
    <cdr:sp macro="" textlink="">
      <cdr:nvSpPr>
        <cdr:cNvPr id="3" name="Oval 2"/>
        <cdr:cNvSpPr/>
      </cdr:nvSpPr>
      <cdr:spPr>
        <a:xfrm xmlns:a="http://schemas.openxmlformats.org/drawingml/2006/main">
          <a:off x="3657600" y="1447800"/>
          <a:ext cx="2819400" cy="22098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 cap="flat" cmpd="sng" algn="ctr">
          <a:solidFill>
            <a:srgbClr val="FF0000"/>
          </a:solidFill>
          <a:prstDash val="dash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endParaRPr lang="th-TH"/>
        </a:p>
      </cdr:txBody>
    </cdr:sp>
  </cdr:relSizeAnchor>
  <cdr:relSizeAnchor xmlns:cdr="http://schemas.openxmlformats.org/drawingml/2006/chartDrawing">
    <cdr:from>
      <cdr:x>0.87719</cdr:x>
      <cdr:y>0.52113</cdr:y>
    </cdr:from>
    <cdr:to>
      <cdr:x>0.98067</cdr:x>
      <cdr:y>0.8169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7620000" y="2819400"/>
          <a:ext cx="898901" cy="1600200"/>
        </a:xfrm>
        <a:prstGeom xmlns:a="http://schemas.openxmlformats.org/drawingml/2006/main" prst="rect">
          <a:avLst/>
        </a:prstGeom>
        <a:solidFill xmlns:a="http://schemas.openxmlformats.org/drawingml/2006/main">
          <a:srgbClr val="FFC000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US" sz="1800" b="1" dirty="0" smtClean="0">
              <a:solidFill>
                <a:schemeClr val="tx1"/>
              </a:solidFill>
            </a:rPr>
            <a:t>2011</a:t>
          </a:r>
        </a:p>
        <a:p xmlns:a="http://schemas.openxmlformats.org/drawingml/2006/main">
          <a:pPr algn="ctr"/>
          <a:r>
            <a:rPr lang="en-US" sz="1800" b="1" dirty="0" smtClean="0">
              <a:solidFill>
                <a:schemeClr val="tx1"/>
              </a:solidFill>
            </a:rPr>
            <a:t>Flood  </a:t>
          </a:r>
        </a:p>
        <a:p xmlns:a="http://schemas.openxmlformats.org/drawingml/2006/main">
          <a:pPr algn="ctr"/>
          <a:r>
            <a:rPr lang="en-US" sz="1800" b="1" dirty="0" smtClean="0">
              <a:solidFill>
                <a:schemeClr val="tx1"/>
              </a:solidFill>
            </a:rPr>
            <a:t>Q4 GDP</a:t>
          </a:r>
        </a:p>
        <a:p xmlns:a="http://schemas.openxmlformats.org/drawingml/2006/main">
          <a:pPr algn="ctr"/>
          <a:r>
            <a:rPr lang="en-US" sz="1800" b="1" dirty="0" smtClean="0">
              <a:solidFill>
                <a:schemeClr val="tx1"/>
              </a:solidFill>
            </a:rPr>
            <a:t> -8.9% </a:t>
          </a:r>
          <a:endParaRPr lang="en-US" sz="1800" b="1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BF389-7EF9-4945-B792-4BBCFA687353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2" y="4716707"/>
            <a:ext cx="5438775" cy="4467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218"/>
            <a:ext cx="2946400" cy="4964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30218"/>
            <a:ext cx="2946400" cy="4964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2E364-2FCA-4D7D-B992-0FA9109EF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57FF9-1558-4247-997E-F275FF2C2410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2C5A-24E5-449C-893D-61C43B22F7FF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582B-2E73-4BF6-B64B-E7E0A10A8B6C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C1A4A-8037-4307-B9CC-21A63E3EF82F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AEB03-09E9-4016-B83A-C3CDE6CDB6C3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9AF04-A483-417B-B5CD-E89B2EF95388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4284D-2DC7-4161-994E-26F5AFFC610A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E12E2-2FAA-430E-9A8A-BF31605F4B67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3E45A-303B-46E2-B611-C25920A59760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36B07-ECA3-47E9-8B6C-247AE65AAE23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AB4F-5415-4DFD-8268-49F1E77AE2EA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6AD27-D5D1-4717-9C00-136B7B8E2A77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31050-0C55-466E-A65D-FA669D59FB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696200" cy="320040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en-US" sz="4800" b="1" dirty="0" smtClean="0"/>
              <a:t>Policy Coordination in Promoting Financial Stability and Economic Growth: Thailand’s Experience</a:t>
            </a:r>
            <a:endParaRPr lang="en-US" sz="4800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52400" y="3810000"/>
            <a:ext cx="8458200" cy="2895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Wetang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Phuangsup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Ph.D.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+mj-lt"/>
                <a:ea typeface="+mj-ea"/>
                <a:cs typeface="+mj-cs"/>
              </a:rPr>
              <a:t>Director of Special Financial Institution Division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+mj-lt"/>
                <a:ea typeface="+mj-ea"/>
                <a:cs typeface="+mj-cs"/>
              </a:rPr>
              <a:t>Fiscal Policy Office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Ministry of Finance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28600" y="76200"/>
            <a:ext cx="8458200" cy="60960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Thailand’s Economic Growth Rate</a:t>
            </a:r>
          </a:p>
        </p:txBody>
      </p:sp>
      <p:graphicFrame>
        <p:nvGraphicFramePr>
          <p:cNvPr id="14" name="Chart 13"/>
          <p:cNvGraphicFramePr/>
          <p:nvPr/>
        </p:nvGraphicFramePr>
        <p:xfrm>
          <a:off x="152400" y="762000"/>
          <a:ext cx="86868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971800" y="990600"/>
            <a:ext cx="4953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1980 – 1996 </a:t>
            </a:r>
            <a:r>
              <a:rPr lang="en-US" sz="3600" b="1" dirty="0" err="1" smtClean="0"/>
              <a:t>ave</a:t>
            </a:r>
            <a:r>
              <a:rPr lang="en-US" sz="3600" b="1" dirty="0" smtClean="0"/>
              <a:t>. 7.8%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5715000"/>
            <a:ext cx="38862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1997/98 Economic Crisis</a:t>
            </a:r>
            <a:endParaRPr lang="en-US" sz="2800" b="1" dirty="0"/>
          </a:p>
        </p:txBody>
      </p:sp>
      <p:sp>
        <p:nvSpPr>
          <p:cNvPr id="6" name="Oval 5"/>
          <p:cNvSpPr/>
          <p:nvPr/>
        </p:nvSpPr>
        <p:spPr>
          <a:xfrm>
            <a:off x="533400" y="1752600"/>
            <a:ext cx="4648200" cy="220980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28600" y="76200"/>
            <a:ext cx="8458200" cy="60960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Thailand’s Inflation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Rate</a:t>
            </a:r>
          </a:p>
        </p:txBody>
      </p:sp>
      <p:graphicFrame>
        <p:nvGraphicFramePr>
          <p:cNvPr id="14" name="Chart 13"/>
          <p:cNvGraphicFramePr/>
          <p:nvPr/>
        </p:nvGraphicFramePr>
        <p:xfrm>
          <a:off x="152400" y="762000"/>
          <a:ext cx="86868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676400" y="3352800"/>
            <a:ext cx="24384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1980-96 </a:t>
            </a:r>
            <a:r>
              <a:rPr lang="en-US" sz="2400" b="1" dirty="0" err="1" smtClean="0"/>
              <a:t>ave</a:t>
            </a:r>
            <a:r>
              <a:rPr lang="en-US" sz="2400" b="1" dirty="0" smtClean="0"/>
              <a:t> 4.6%</a:t>
            </a:r>
            <a:endParaRPr lang="en-US" sz="24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172200" y="3429000"/>
            <a:ext cx="25146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1999-12 </a:t>
            </a:r>
            <a:r>
              <a:rPr lang="en-US" sz="2400" b="1" dirty="0" err="1" smtClean="0"/>
              <a:t>ave</a:t>
            </a:r>
            <a:r>
              <a:rPr lang="en-US" sz="2400" b="1" dirty="0" smtClean="0"/>
              <a:t> 2.6%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28600" y="76200"/>
            <a:ext cx="8458200" cy="60960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NPL to Loan ratio (end</a:t>
            </a:r>
            <a:r>
              <a:rPr kumimoji="0" lang="en-US" sz="4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yr)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14" name="Chart 13"/>
          <p:cNvGraphicFramePr/>
          <p:nvPr/>
        </p:nvGraphicFramePr>
        <p:xfrm>
          <a:off x="152400" y="762000"/>
          <a:ext cx="88392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943600" y="990600"/>
            <a:ext cx="22860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1999-2012</a:t>
            </a:r>
          </a:p>
          <a:p>
            <a:pPr algn="ctr"/>
            <a:r>
              <a:rPr lang="en-US" sz="2400" b="1" dirty="0" smtClean="0"/>
              <a:t>Inflation 2.6%</a:t>
            </a:r>
          </a:p>
          <a:p>
            <a:pPr algn="ctr"/>
            <a:r>
              <a:rPr lang="en-US" sz="2400" b="1" dirty="0" smtClean="0"/>
              <a:t>GDP growth 4.3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838200"/>
          <a:ext cx="86868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52400"/>
            <a:ext cx="8458200" cy="60960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b="1" dirty="0" smtClean="0">
                <a:latin typeface="+mj-lt"/>
                <a:ea typeface="+mj-ea"/>
                <a:cs typeface="+mj-cs"/>
              </a:rPr>
              <a:t>Profit of Banking Sector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400800"/>
            <a:ext cx="457200" cy="365125"/>
          </a:xfrm>
        </p:spPr>
        <p:txBody>
          <a:bodyPr/>
          <a:lstStyle/>
          <a:p>
            <a:fld id="{B7E31050-0C55-466E-A65D-FA669D59FB6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flipV="1">
            <a:off x="457200" y="3752671"/>
            <a:ext cx="8229600" cy="381000"/>
          </a:xfrm>
          <a:prstGeom prst="rightArrow">
            <a:avLst>
              <a:gd name="adj1" fmla="val 50000"/>
              <a:gd name="adj2" fmla="val 2456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Box 5"/>
          <p:cNvSpPr txBox="1"/>
          <p:nvPr/>
        </p:nvSpPr>
        <p:spPr>
          <a:xfrm>
            <a:off x="152400" y="4133671"/>
            <a:ext cx="1524000" cy="1200329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chemeClr val="bg1"/>
                </a:solidFill>
              </a:rPr>
              <a:t>1997/98</a:t>
            </a:r>
            <a:r>
              <a:rPr lang="en-US" sz="2400" b="1" dirty="0" smtClean="0">
                <a:solidFill>
                  <a:schemeClr val="bg1"/>
                </a:solidFill>
              </a:rPr>
              <a:t> Economic Crisis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2164140"/>
            <a:ext cx="1447800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2000</a:t>
            </a:r>
            <a:r>
              <a:rPr lang="en-US" sz="2400" b="1" dirty="0" smtClean="0"/>
              <a:t> Adopted</a:t>
            </a:r>
          </a:p>
          <a:p>
            <a:pPr algn="ctr"/>
            <a:r>
              <a:rPr lang="en-US" sz="2400" b="1" dirty="0" smtClean="0"/>
              <a:t>Inflation Target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62200" y="1828800"/>
            <a:ext cx="1447800" cy="193899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2001</a:t>
            </a:r>
          </a:p>
          <a:p>
            <a:pPr algn="ctr"/>
            <a:r>
              <a:rPr lang="en-US" sz="2400" b="1" dirty="0" smtClean="0"/>
              <a:t> Thai Asset </a:t>
            </a:r>
            <a:r>
              <a:rPr lang="en-US" sz="2400" b="1" dirty="0" err="1" smtClean="0"/>
              <a:t>Mnm’t</a:t>
            </a:r>
            <a:r>
              <a:rPr lang="en-US" sz="2400" b="1" dirty="0" smtClean="0"/>
              <a:t> Corp. Act.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76200"/>
            <a:ext cx="8458200" cy="106680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 algn="ctr">
              <a:spcBef>
                <a:spcPct val="0"/>
              </a:spcBef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Hi-lighted of Post-Crisis </a:t>
            </a:r>
          </a:p>
          <a:p>
            <a:pPr marL="742950" lvl="0" indent="-742950" algn="ctr">
              <a:spcBef>
                <a:spcPct val="0"/>
              </a:spcBef>
              <a:defRPr/>
            </a:pPr>
            <a:r>
              <a:rPr lang="en-US" sz="3600" b="1" dirty="0" smtClean="0">
                <a:latin typeface="+mj-lt"/>
                <a:ea typeface="+mj-ea"/>
                <a:cs typeface="+mj-cs"/>
              </a:rPr>
              <a:t>Policy Coordination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57600" y="4133671"/>
            <a:ext cx="2514600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2004-2008</a:t>
            </a:r>
            <a:r>
              <a:rPr lang="en-US" sz="2400" b="1" dirty="0" smtClean="0"/>
              <a:t>  Financial Sector Development Plan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248400" y="4133671"/>
            <a:ext cx="2667000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2009-2013</a:t>
            </a:r>
            <a:r>
              <a:rPr lang="en-US" sz="2400" b="1" dirty="0" smtClean="0"/>
              <a:t>  Financial Sector </a:t>
            </a:r>
            <a:r>
              <a:rPr lang="en-US" sz="2400" b="1" dirty="0" err="1" smtClean="0"/>
              <a:t>Dev’t</a:t>
            </a:r>
            <a:r>
              <a:rPr lang="en-US" sz="2400" b="1" dirty="0" smtClean="0"/>
              <a:t> Plan II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038600" y="5429071"/>
            <a:ext cx="2438400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2005-2009</a:t>
            </a:r>
            <a:r>
              <a:rPr lang="en-US" sz="2400" b="1" dirty="0" smtClean="0"/>
              <a:t>  Capital Market </a:t>
            </a:r>
            <a:r>
              <a:rPr lang="en-US" sz="2400" b="1" dirty="0" err="1" smtClean="0"/>
              <a:t>Devel’t</a:t>
            </a:r>
            <a:r>
              <a:rPr lang="en-US" sz="2400" b="1" dirty="0" smtClean="0"/>
              <a:t> Plan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553200" y="5429071"/>
            <a:ext cx="2438400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2010-2014</a:t>
            </a:r>
            <a:r>
              <a:rPr lang="en-US" sz="2400" b="1" dirty="0" smtClean="0"/>
              <a:t>  Capital Market </a:t>
            </a:r>
            <a:r>
              <a:rPr lang="en-US" sz="2400" b="1" dirty="0" err="1" smtClean="0"/>
              <a:t>Devel’t</a:t>
            </a:r>
            <a:r>
              <a:rPr lang="en-US" sz="2400" b="1" dirty="0" smtClean="0"/>
              <a:t> Plan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181600" y="2902803"/>
            <a:ext cx="3886200" cy="83099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2008</a:t>
            </a:r>
            <a:r>
              <a:rPr lang="en-US" sz="2400" b="1" dirty="0" smtClean="0"/>
              <a:t>  Capital Flow Policy Committee</a:t>
            </a:r>
            <a:endParaRPr lang="en-US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181600" y="1249740"/>
            <a:ext cx="1371600" cy="15696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2008</a:t>
            </a:r>
          </a:p>
          <a:p>
            <a:pPr algn="ctr"/>
            <a:r>
              <a:rPr lang="en-US" sz="2400" b="1" dirty="0" smtClean="0"/>
              <a:t> Bank of Thailand Act.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4" grpId="0" animBg="1"/>
      <p:bldP spid="13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304800" y="1905000"/>
            <a:ext cx="3581400" cy="440120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Bank of Thailand</a:t>
            </a:r>
          </a:p>
          <a:p>
            <a:pPr algn="ctr"/>
            <a:endParaRPr lang="en-US" sz="2800" b="1" dirty="0" smtClean="0"/>
          </a:p>
          <a:p>
            <a:pPr algn="ctr"/>
            <a:endParaRPr lang="en-US" sz="2800" b="1" dirty="0" smtClean="0"/>
          </a:p>
          <a:p>
            <a:pPr algn="ctr"/>
            <a:endParaRPr lang="en-US" sz="2800" b="1" dirty="0" smtClean="0"/>
          </a:p>
          <a:p>
            <a:pPr algn="ctr"/>
            <a:endParaRPr lang="en-US" sz="2800" b="1" dirty="0" smtClean="0"/>
          </a:p>
          <a:p>
            <a:pPr algn="ctr"/>
            <a:endParaRPr lang="en-US" sz="2800" b="1" dirty="0" smtClean="0"/>
          </a:p>
          <a:p>
            <a:pPr algn="ctr"/>
            <a:endParaRPr lang="en-US" sz="2800" b="1" dirty="0" smtClean="0"/>
          </a:p>
          <a:p>
            <a:pPr algn="ctr"/>
            <a:endParaRPr lang="en-US" sz="2800" b="1" dirty="0" smtClean="0"/>
          </a:p>
          <a:p>
            <a:pPr algn="ctr"/>
            <a:endParaRPr lang="en-US" sz="2800" b="1" dirty="0" smtClean="0"/>
          </a:p>
          <a:p>
            <a:pPr algn="ctr"/>
            <a:endParaRPr lang="en-US" sz="28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4400" y="6400800"/>
            <a:ext cx="457200" cy="365125"/>
          </a:xfrm>
        </p:spPr>
        <p:txBody>
          <a:bodyPr/>
          <a:lstStyle/>
          <a:p>
            <a:fld id="{B7E31050-0C55-466E-A65D-FA669D59FB6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76200"/>
            <a:ext cx="8458200" cy="106680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 algn="ctr">
              <a:spcBef>
                <a:spcPct val="0"/>
              </a:spcBef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Financial Stability </a:t>
            </a:r>
            <a:r>
              <a:rPr lang="en-US" sz="3600" b="1" dirty="0" smtClean="0">
                <a:latin typeface="+mj-lt"/>
                <a:ea typeface="+mj-ea"/>
                <a:cs typeface="+mj-cs"/>
              </a:rPr>
              <a:t>Policy Coordination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2590800"/>
            <a:ext cx="2438400" cy="138499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Monetary Policy Committee</a:t>
            </a:r>
            <a:endParaRPr lang="en-US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914400" y="4114800"/>
            <a:ext cx="2438400" cy="181588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Financial Institution Policy Committee</a:t>
            </a:r>
            <a:endParaRPr lang="en-US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257800" y="1905000"/>
            <a:ext cx="3505200" cy="440120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Ministry of Finance</a:t>
            </a:r>
          </a:p>
          <a:p>
            <a:pPr algn="ctr"/>
            <a:endParaRPr lang="en-US" sz="2800" b="1" dirty="0" smtClean="0"/>
          </a:p>
          <a:p>
            <a:pPr algn="ctr"/>
            <a:endParaRPr lang="en-US" sz="2800" b="1" dirty="0" smtClean="0"/>
          </a:p>
          <a:p>
            <a:pPr algn="ctr"/>
            <a:endParaRPr lang="en-US" sz="2800" b="1" dirty="0" smtClean="0"/>
          </a:p>
          <a:p>
            <a:pPr algn="ctr"/>
            <a:endParaRPr lang="en-US" sz="2800" b="1" dirty="0" smtClean="0"/>
          </a:p>
          <a:p>
            <a:pPr algn="ctr"/>
            <a:endParaRPr lang="en-US" sz="2800" b="1" dirty="0" smtClean="0"/>
          </a:p>
          <a:p>
            <a:pPr algn="ctr"/>
            <a:endParaRPr lang="en-US" sz="2800" b="1" dirty="0" smtClean="0"/>
          </a:p>
          <a:p>
            <a:pPr algn="ctr"/>
            <a:endParaRPr lang="en-US" sz="2800" b="1" dirty="0" smtClean="0"/>
          </a:p>
          <a:p>
            <a:pPr algn="ctr"/>
            <a:endParaRPr lang="en-US" sz="2800" b="1" dirty="0" smtClean="0"/>
          </a:p>
          <a:p>
            <a:pPr algn="ctr"/>
            <a:endParaRPr lang="en-US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562600" y="2514600"/>
            <a:ext cx="2895600" cy="35394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1. Members of </a:t>
            </a:r>
          </a:p>
          <a:p>
            <a:r>
              <a:rPr lang="en-US" sz="2800" b="1" dirty="0" smtClean="0"/>
              <a:t>    the committees</a:t>
            </a:r>
          </a:p>
          <a:p>
            <a:r>
              <a:rPr lang="en-US" sz="2800" b="1" dirty="0" smtClean="0"/>
              <a:t>2. Shared </a:t>
            </a:r>
          </a:p>
          <a:p>
            <a:r>
              <a:rPr lang="en-US" sz="2800" b="1" dirty="0" smtClean="0"/>
              <a:t>    objectives </a:t>
            </a:r>
          </a:p>
          <a:p>
            <a:r>
              <a:rPr lang="en-US" sz="2800" b="1" dirty="0" smtClean="0"/>
              <a:t>3. Related Fiscal </a:t>
            </a:r>
          </a:p>
          <a:p>
            <a:r>
              <a:rPr lang="en-US" sz="2800" b="1" dirty="0" smtClean="0"/>
              <a:t>    Policy </a:t>
            </a:r>
          </a:p>
          <a:p>
            <a:r>
              <a:rPr lang="en-US" sz="2800" b="1" dirty="0" smtClean="0"/>
              <a:t>4. Related Rules</a:t>
            </a:r>
          </a:p>
          <a:p>
            <a:r>
              <a:rPr lang="en-US" sz="2800" b="1" dirty="0" smtClean="0"/>
              <a:t>    and Laws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5" grpId="0" animBg="1"/>
      <p:bldP spid="19" grpId="0" animBg="1"/>
      <p:bldP spid="20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04800" y="228600"/>
            <a:ext cx="8686800" cy="60960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Some words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050-0C55-466E-A65D-FA669D59FB6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914400"/>
            <a:ext cx="8458200" cy="1371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I. Shared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objectives have strengthen coordination.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1000" y="2438400"/>
            <a:ext cx="8458200" cy="1295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II. Shared objectives 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with s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trong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coordination can bring better results.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5410200"/>
            <a:ext cx="8458200" cy="1371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IV. Crisis leads to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stronger coordination, but don’t wait until then.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1000" y="3886200"/>
            <a:ext cx="8458200" cy="1371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III. Strong coordination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promotes sustainable results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</TotalTime>
  <Words>308</Words>
  <Application>Microsoft Office PowerPoint</Application>
  <PresentationFormat>On-screen Show (4:3)</PresentationFormat>
  <Paragraphs>113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Policy Coordination in Promoting Financial Stability and Economic Growth: Thailand’s Experience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309</cp:revision>
  <dcterms:created xsi:type="dcterms:W3CDTF">2011-09-29T07:31:30Z</dcterms:created>
  <dcterms:modified xsi:type="dcterms:W3CDTF">2012-12-05T23:41:58Z</dcterms:modified>
</cp:coreProperties>
</file>